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0" r:id="rId2"/>
    <p:sldId id="257" r:id="rId3"/>
    <p:sldId id="321" r:id="rId4"/>
    <p:sldId id="259" r:id="rId5"/>
    <p:sldId id="374" r:id="rId6"/>
    <p:sldId id="433" r:id="rId7"/>
    <p:sldId id="434" r:id="rId8"/>
    <p:sldId id="289" r:id="rId9"/>
    <p:sldId id="435" r:id="rId10"/>
    <p:sldId id="436" r:id="rId11"/>
    <p:sldId id="437" r:id="rId12"/>
    <p:sldId id="438" r:id="rId13"/>
    <p:sldId id="439" r:id="rId14"/>
    <p:sldId id="441" r:id="rId15"/>
    <p:sldId id="442" r:id="rId16"/>
    <p:sldId id="440" r:id="rId17"/>
    <p:sldId id="443" r:id="rId18"/>
    <p:sldId id="290" r:id="rId19"/>
    <p:sldId id="444" r:id="rId20"/>
    <p:sldId id="445" r:id="rId21"/>
    <p:sldId id="446" r:id="rId22"/>
    <p:sldId id="432" r:id="rId23"/>
    <p:sldId id="447" r:id="rId24"/>
    <p:sldId id="448" r:id="rId25"/>
    <p:sldId id="401" r:id="rId26"/>
    <p:sldId id="449" r:id="rId27"/>
    <p:sldId id="30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BD5E8"/>
    <a:srgbClr val="E7EBF4"/>
    <a:srgbClr val="007DDA"/>
    <a:srgbClr val="005696"/>
    <a:srgbClr val="6295B7"/>
    <a:srgbClr val="005DA2"/>
    <a:srgbClr val="0078D2"/>
    <a:srgbClr val="003760"/>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autoAdjust="0"/>
    <p:restoredTop sz="94414" autoAdjust="0"/>
  </p:normalViewPr>
  <p:slideViewPr>
    <p:cSldViewPr snapToGrid="0">
      <p:cViewPr varScale="1">
        <p:scale>
          <a:sx n="77" d="100"/>
          <a:sy n="77" d="100"/>
        </p:scale>
        <p:origin x="211"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a:t>
            </a:fld>
            <a:endParaRPr lang="zh-CN" altLang="en-US"/>
          </a:p>
        </p:txBody>
      </p:sp>
    </p:spTree>
    <p:extLst>
      <p:ext uri="{BB962C8B-B14F-4D97-AF65-F5344CB8AC3E}">
        <p14:creationId xmlns:p14="http://schemas.microsoft.com/office/powerpoint/2010/main" val="237099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13</a:t>
            </a:fld>
            <a:endParaRPr lang="zh-CN" altLang="en-US"/>
          </a:p>
        </p:txBody>
      </p:sp>
    </p:spTree>
    <p:extLst>
      <p:ext uri="{BB962C8B-B14F-4D97-AF65-F5344CB8AC3E}">
        <p14:creationId xmlns:p14="http://schemas.microsoft.com/office/powerpoint/2010/main" val="376081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14</a:t>
            </a:fld>
            <a:endParaRPr lang="zh-CN" altLang="en-US"/>
          </a:p>
        </p:txBody>
      </p:sp>
    </p:spTree>
    <p:extLst>
      <p:ext uri="{BB962C8B-B14F-4D97-AF65-F5344CB8AC3E}">
        <p14:creationId xmlns:p14="http://schemas.microsoft.com/office/powerpoint/2010/main" val="33153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15</a:t>
            </a:fld>
            <a:endParaRPr lang="zh-CN" altLang="en-US"/>
          </a:p>
        </p:txBody>
      </p:sp>
    </p:spTree>
    <p:extLst>
      <p:ext uri="{BB962C8B-B14F-4D97-AF65-F5344CB8AC3E}">
        <p14:creationId xmlns:p14="http://schemas.microsoft.com/office/powerpoint/2010/main" val="5340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16</a:t>
            </a:fld>
            <a:endParaRPr lang="zh-CN" altLang="en-US"/>
          </a:p>
        </p:txBody>
      </p:sp>
    </p:spTree>
    <p:extLst>
      <p:ext uri="{BB962C8B-B14F-4D97-AF65-F5344CB8AC3E}">
        <p14:creationId xmlns:p14="http://schemas.microsoft.com/office/powerpoint/2010/main" val="398810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17</a:t>
            </a:fld>
            <a:endParaRPr lang="zh-CN" altLang="en-US"/>
          </a:p>
        </p:txBody>
      </p:sp>
    </p:spTree>
    <p:extLst>
      <p:ext uri="{BB962C8B-B14F-4D97-AF65-F5344CB8AC3E}">
        <p14:creationId xmlns:p14="http://schemas.microsoft.com/office/powerpoint/2010/main" val="370768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19</a:t>
            </a:fld>
            <a:endParaRPr lang="zh-CN" altLang="en-US"/>
          </a:p>
        </p:txBody>
      </p:sp>
    </p:spTree>
    <p:extLst>
      <p:ext uri="{BB962C8B-B14F-4D97-AF65-F5344CB8AC3E}">
        <p14:creationId xmlns:p14="http://schemas.microsoft.com/office/powerpoint/2010/main" val="198768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20</a:t>
            </a:fld>
            <a:endParaRPr lang="zh-CN" altLang="en-US"/>
          </a:p>
        </p:txBody>
      </p:sp>
    </p:spTree>
    <p:extLst>
      <p:ext uri="{BB962C8B-B14F-4D97-AF65-F5344CB8AC3E}">
        <p14:creationId xmlns:p14="http://schemas.microsoft.com/office/powerpoint/2010/main" val="4124842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21</a:t>
            </a:fld>
            <a:endParaRPr lang="zh-CN" altLang="en-US"/>
          </a:p>
        </p:txBody>
      </p:sp>
    </p:spTree>
    <p:extLst>
      <p:ext uri="{BB962C8B-B14F-4D97-AF65-F5344CB8AC3E}">
        <p14:creationId xmlns:p14="http://schemas.microsoft.com/office/powerpoint/2010/main" val="2459388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23</a:t>
            </a:fld>
            <a:endParaRPr lang="zh-CN" altLang="en-US"/>
          </a:p>
        </p:txBody>
      </p:sp>
    </p:spTree>
    <p:extLst>
      <p:ext uri="{BB962C8B-B14F-4D97-AF65-F5344CB8AC3E}">
        <p14:creationId xmlns:p14="http://schemas.microsoft.com/office/powerpoint/2010/main" val="178612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24</a:t>
            </a:fld>
            <a:endParaRPr lang="zh-CN" altLang="en-US"/>
          </a:p>
        </p:txBody>
      </p:sp>
    </p:spTree>
    <p:extLst>
      <p:ext uri="{BB962C8B-B14F-4D97-AF65-F5344CB8AC3E}">
        <p14:creationId xmlns:p14="http://schemas.microsoft.com/office/powerpoint/2010/main" val="413278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5</a:t>
            </a:fld>
            <a:endParaRPr lang="zh-CN" altLang="en-US"/>
          </a:p>
        </p:txBody>
      </p:sp>
    </p:spTree>
    <p:extLst>
      <p:ext uri="{BB962C8B-B14F-4D97-AF65-F5344CB8AC3E}">
        <p14:creationId xmlns:p14="http://schemas.microsoft.com/office/powerpoint/2010/main" val="1681929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25</a:t>
            </a:fld>
            <a:endParaRPr lang="zh-CN" altLang="en-US"/>
          </a:p>
        </p:txBody>
      </p:sp>
    </p:spTree>
    <p:extLst>
      <p:ext uri="{BB962C8B-B14F-4D97-AF65-F5344CB8AC3E}">
        <p14:creationId xmlns:p14="http://schemas.microsoft.com/office/powerpoint/2010/main" val="16484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26</a:t>
            </a:fld>
            <a:endParaRPr lang="zh-CN" altLang="en-US"/>
          </a:p>
        </p:txBody>
      </p:sp>
    </p:spTree>
    <p:extLst>
      <p:ext uri="{BB962C8B-B14F-4D97-AF65-F5344CB8AC3E}">
        <p14:creationId xmlns:p14="http://schemas.microsoft.com/office/powerpoint/2010/main" val="67241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6</a:t>
            </a:fld>
            <a:endParaRPr lang="zh-CN" altLang="en-US"/>
          </a:p>
        </p:txBody>
      </p:sp>
    </p:spTree>
    <p:extLst>
      <p:ext uri="{BB962C8B-B14F-4D97-AF65-F5344CB8AC3E}">
        <p14:creationId xmlns:p14="http://schemas.microsoft.com/office/powerpoint/2010/main" val="96089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7</a:t>
            </a:fld>
            <a:endParaRPr lang="zh-CN" altLang="en-US"/>
          </a:p>
        </p:txBody>
      </p:sp>
    </p:spTree>
    <p:extLst>
      <p:ext uri="{BB962C8B-B14F-4D97-AF65-F5344CB8AC3E}">
        <p14:creationId xmlns:p14="http://schemas.microsoft.com/office/powerpoint/2010/main" val="132525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8</a:t>
            </a:fld>
            <a:endParaRPr lang="zh-CN" altLang="en-US"/>
          </a:p>
        </p:txBody>
      </p:sp>
    </p:spTree>
    <p:extLst>
      <p:ext uri="{BB962C8B-B14F-4D97-AF65-F5344CB8AC3E}">
        <p14:creationId xmlns:p14="http://schemas.microsoft.com/office/powerpoint/2010/main" val="1350501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9</a:t>
            </a:fld>
            <a:endParaRPr lang="zh-CN" altLang="en-US"/>
          </a:p>
        </p:txBody>
      </p:sp>
    </p:spTree>
    <p:extLst>
      <p:ext uri="{BB962C8B-B14F-4D97-AF65-F5344CB8AC3E}">
        <p14:creationId xmlns:p14="http://schemas.microsoft.com/office/powerpoint/2010/main" val="121317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10</a:t>
            </a:fld>
            <a:endParaRPr lang="zh-CN" altLang="en-US"/>
          </a:p>
        </p:txBody>
      </p:sp>
    </p:spTree>
    <p:extLst>
      <p:ext uri="{BB962C8B-B14F-4D97-AF65-F5344CB8AC3E}">
        <p14:creationId xmlns:p14="http://schemas.microsoft.com/office/powerpoint/2010/main" val="219871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11</a:t>
            </a:fld>
            <a:endParaRPr lang="zh-CN" altLang="en-US"/>
          </a:p>
        </p:txBody>
      </p:sp>
    </p:spTree>
    <p:extLst>
      <p:ext uri="{BB962C8B-B14F-4D97-AF65-F5344CB8AC3E}">
        <p14:creationId xmlns:p14="http://schemas.microsoft.com/office/powerpoint/2010/main" val="799235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12</a:t>
            </a:fld>
            <a:endParaRPr lang="zh-CN" altLang="en-US"/>
          </a:p>
        </p:txBody>
      </p:sp>
    </p:spTree>
    <p:extLst>
      <p:ext uri="{BB962C8B-B14F-4D97-AF65-F5344CB8AC3E}">
        <p14:creationId xmlns:p14="http://schemas.microsoft.com/office/powerpoint/2010/main" val="842589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使用</a:t>
            </a:r>
            <a:r>
              <a:rPr lang="en-US" altLang="zh-CN" sz="3600" b="1" dirty="0">
                <a:latin typeface="微软雅黑" panose="020B0503020204020204" pitchFamily="34" charset="-122"/>
                <a:ea typeface="微软雅黑" panose="020B0503020204020204" pitchFamily="34" charset="-122"/>
              </a:rPr>
              <a:t>LNMP</a:t>
            </a:r>
            <a:r>
              <a:rPr lang="zh-CN" altLang="en-US" sz="3600" b="1" dirty="0">
                <a:latin typeface="微软雅黑" panose="020B0503020204020204" pitchFamily="34" charset="-122"/>
                <a:ea typeface="微软雅黑" panose="020B0503020204020204" pitchFamily="34" charset="-122"/>
              </a:rPr>
              <a:t>架构部署动态网站环境</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5B6848B-D017-4567-9CB5-C72BFBE2B6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4231429"/>
          </a:xfrm>
          <a:prstGeom prst="rect">
            <a:avLst/>
          </a:prstGeom>
        </p:spPr>
      </p:pic>
      <p:pic>
        <p:nvPicPr>
          <p:cNvPr id="9" name="图片 8">
            <a:extLst>
              <a:ext uri="{FF2B5EF4-FFF2-40B4-BE49-F238E27FC236}">
                <a16:creationId xmlns:a16="http://schemas.microsoft.com/office/drawing/2014/main" id="{D371D92D-DEAA-4C31-90FA-DA311BEBB34C}"/>
              </a:ext>
            </a:extLst>
          </p:cNvPr>
          <p:cNvPicPr>
            <a:picLocks noChangeAspect="1"/>
          </p:cNvPicPr>
          <p:nvPr/>
        </p:nvPicPr>
        <p:blipFill>
          <a:blip r:embed="rId3" cstate="print">
            <a:extLst>
              <a:ext uri="{28A0092B-C50C-407E-A947-70E740481C1C}">
                <a14:useLocalDpi xmlns:a14="http://schemas.microsoft.com/office/drawing/2010/main" val="0"/>
              </a:ext>
            </a:extLst>
          </a:blip>
          <a:srcRect l="21654" r="21654"/>
          <a:stretch/>
        </p:blipFill>
        <p:spPr>
          <a:xfrm>
            <a:off x="5162184" y="3304909"/>
            <a:ext cx="1867632" cy="1853040"/>
          </a:xfrm>
          <a:prstGeom prst="ellipse">
            <a:avLst/>
          </a:prstGeom>
        </p:spPr>
      </p:pic>
    </p:spTree>
    <p:extLst>
      <p:ext uri="{BB962C8B-B14F-4D97-AF65-F5344CB8AC3E}">
        <p14:creationId xmlns:p14="http://schemas.microsoft.com/office/powerpoint/2010/main" val="30881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LNMP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动态网站部署架构</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050" name="图片 441" descr="说明: 第20章 使用LNMP架构部署动态网站环境第20章 使用LNMP架构部署动态网站环境">
            <a:extLst>
              <a:ext uri="{FF2B5EF4-FFF2-40B4-BE49-F238E27FC236}">
                <a16:creationId xmlns:a16="http://schemas.microsoft.com/office/drawing/2014/main" id="{5DBFF609-A945-44E9-9E57-9164F6950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593" y="1715880"/>
            <a:ext cx="5950814" cy="351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5BBB01ED-CA66-48E9-8542-B9EF925F0B6F}"/>
              </a:ext>
            </a:extLst>
          </p:cNvPr>
          <p:cNvSpPr txBox="1"/>
          <p:nvPr/>
        </p:nvSpPr>
        <p:spPr>
          <a:xfrm>
            <a:off x="4324034" y="5517425"/>
            <a:ext cx="354393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以</a:t>
            </a:r>
            <a:r>
              <a:rPr lang="en-US" altLang="zh-CN" sz="1800" kern="100" dirty="0">
                <a:effectLst/>
                <a:latin typeface="微软雅黑" panose="020B0503020204020204" pitchFamily="34" charset="-122"/>
                <a:ea typeface="微软雅黑" panose="020B0503020204020204" pitchFamily="34" charset="-122"/>
              </a:rPr>
              <a:t>DHCP</a:t>
            </a:r>
            <a:r>
              <a:rPr lang="zh-CN" altLang="en-US" sz="1800" kern="100" dirty="0">
                <a:effectLst/>
                <a:latin typeface="微软雅黑" panose="020B0503020204020204" pitchFamily="34" charset="-122"/>
                <a:ea typeface="微软雅黑" panose="020B0503020204020204" pitchFamily="34" charset="-122"/>
              </a:rPr>
              <a:t>模式自动获取网络信息</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2125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Nginx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45D4CD13-237A-472B-B64A-FEC6AF8ED50C}"/>
              </a:ext>
            </a:extLst>
          </p:cNvPr>
          <p:cNvGrpSpPr/>
          <p:nvPr/>
        </p:nvGrpSpPr>
        <p:grpSpPr>
          <a:xfrm>
            <a:off x="884168" y="1456889"/>
            <a:ext cx="3277305" cy="4325200"/>
            <a:chOff x="695325" y="1834576"/>
            <a:chExt cx="3277305" cy="3853493"/>
          </a:xfrm>
        </p:grpSpPr>
        <p:sp>
          <p:nvSpPr>
            <p:cNvPr id="14" name="矩形: 圆角 13">
              <a:extLst>
                <a:ext uri="{FF2B5EF4-FFF2-40B4-BE49-F238E27FC236}">
                  <a16:creationId xmlns:a16="http://schemas.microsoft.com/office/drawing/2014/main" id="{96F63A38-6247-444D-A8C3-026338A901C9}"/>
                </a:ext>
              </a:extLst>
            </p:cNvPr>
            <p:cNvSpPr/>
            <p:nvPr/>
          </p:nvSpPr>
          <p:spPr>
            <a:xfrm>
              <a:off x="707173" y="1834576"/>
              <a:ext cx="3257133" cy="3853493"/>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99F8605C-6E32-45B7-B241-D75CF6BE47C2}"/>
                </a:ext>
              </a:extLst>
            </p:cNvPr>
            <p:cNvSpPr txBox="1"/>
            <p:nvPr/>
          </p:nvSpPr>
          <p:spPr>
            <a:xfrm>
              <a:off x="827851" y="2683066"/>
              <a:ext cx="3058350" cy="26759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款相当优秀的用于部署动态网站的轻量级服务程序，它最初是为俄罗斯的一家门户站点而开发的，因其稳定性、功能丰富、占用内存少且并发能力强而备受用户的信赖。目前国内诸如新浪、网易、腾讯等门户站点均已使用了此服务。</a:t>
              </a:r>
            </a:p>
          </p:txBody>
        </p:sp>
        <p:sp>
          <p:nvSpPr>
            <p:cNvPr id="16" name="任意多边形: 形状 15">
              <a:extLst>
                <a:ext uri="{FF2B5EF4-FFF2-40B4-BE49-F238E27FC236}">
                  <a16:creationId xmlns:a16="http://schemas.microsoft.com/office/drawing/2014/main" id="{A2A2A416-7EEB-4844-BA8F-F6E1AD1477AF}"/>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A0248E7A-5C03-497A-B654-4228DC8F3BEA}"/>
                </a:ext>
              </a:extLst>
            </p:cNvPr>
            <p:cNvSpPr txBox="1"/>
            <p:nvPr/>
          </p:nvSpPr>
          <p:spPr>
            <a:xfrm>
              <a:off x="827850" y="2101262"/>
              <a:ext cx="1980029" cy="3564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轻量级服务程序</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F1F1B4B-2994-4824-B0DD-E1272CB0BD5F}"/>
              </a:ext>
            </a:extLst>
          </p:cNvPr>
          <p:cNvGrpSpPr/>
          <p:nvPr/>
        </p:nvGrpSpPr>
        <p:grpSpPr>
          <a:xfrm>
            <a:off x="4439533" y="1456889"/>
            <a:ext cx="3277305" cy="4325200"/>
            <a:chOff x="695325" y="1834576"/>
            <a:chExt cx="3277305" cy="4325200"/>
          </a:xfrm>
        </p:grpSpPr>
        <p:sp>
          <p:nvSpPr>
            <p:cNvPr id="20" name="矩形: 圆角 19">
              <a:extLst>
                <a:ext uri="{FF2B5EF4-FFF2-40B4-BE49-F238E27FC236}">
                  <a16:creationId xmlns:a16="http://schemas.microsoft.com/office/drawing/2014/main" id="{D75D2A03-6044-4AF6-B3F5-3CDD6544B9DA}"/>
                </a:ext>
              </a:extLst>
            </p:cNvPr>
            <p:cNvSpPr/>
            <p:nvPr/>
          </p:nvSpPr>
          <p:spPr>
            <a:xfrm>
              <a:off x="707173" y="1834576"/>
              <a:ext cx="3257133" cy="432520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509E7325-DC29-481E-8C3C-E7154A2EF74F}"/>
                </a:ext>
              </a:extLst>
            </p:cNvPr>
            <p:cNvSpPr txBox="1"/>
            <p:nvPr/>
          </p:nvSpPr>
          <p:spPr>
            <a:xfrm>
              <a:off x="827851" y="2683066"/>
              <a:ext cx="305835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服务程序的稳定性源自于采用了分阶段的资源分配技术，降低了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与内存的占用率，所以使用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程序部署的动态网站环境不仅十分稳定、高效，而且消耗的系统资源也很少。</a:t>
              </a:r>
            </a:p>
          </p:txBody>
        </p:sp>
        <p:sp>
          <p:nvSpPr>
            <p:cNvPr id="22" name="任意多边形: 形状 21">
              <a:extLst>
                <a:ext uri="{FF2B5EF4-FFF2-40B4-BE49-F238E27FC236}">
                  <a16:creationId xmlns:a16="http://schemas.microsoft.com/office/drawing/2014/main" id="{4D84DDFC-7FBB-46A8-8C2D-530ACE462E7B}"/>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0EAD6525-6E18-40AD-9B6E-1F6722053449}"/>
                </a:ext>
              </a:extLst>
            </p:cNvPr>
            <p:cNvSpPr txBox="1"/>
            <p:nvPr/>
          </p:nvSpPr>
          <p:spPr>
            <a:xfrm>
              <a:off x="827850" y="2101262"/>
              <a:ext cx="9541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稳定性</a:t>
              </a:r>
            </a:p>
          </p:txBody>
        </p:sp>
      </p:grpSp>
      <p:grpSp>
        <p:nvGrpSpPr>
          <p:cNvPr id="24" name="组合 23">
            <a:extLst>
              <a:ext uri="{FF2B5EF4-FFF2-40B4-BE49-F238E27FC236}">
                <a16:creationId xmlns:a16="http://schemas.microsoft.com/office/drawing/2014/main" id="{6A5F8FD4-D43A-47E8-8BDA-B062953FC263}"/>
              </a:ext>
            </a:extLst>
          </p:cNvPr>
          <p:cNvGrpSpPr/>
          <p:nvPr/>
        </p:nvGrpSpPr>
        <p:grpSpPr>
          <a:xfrm>
            <a:off x="7994898" y="1456889"/>
            <a:ext cx="3277305" cy="4325200"/>
            <a:chOff x="695325" y="1834576"/>
            <a:chExt cx="3277305" cy="3969876"/>
          </a:xfrm>
        </p:grpSpPr>
        <p:sp>
          <p:nvSpPr>
            <p:cNvPr id="25" name="矩形: 圆角 24">
              <a:extLst>
                <a:ext uri="{FF2B5EF4-FFF2-40B4-BE49-F238E27FC236}">
                  <a16:creationId xmlns:a16="http://schemas.microsoft.com/office/drawing/2014/main" id="{A929EED6-A8D6-4E23-96E7-28E2B0B03E48}"/>
                </a:ext>
              </a:extLst>
            </p:cNvPr>
            <p:cNvSpPr/>
            <p:nvPr/>
          </p:nvSpPr>
          <p:spPr>
            <a:xfrm>
              <a:off x="707173" y="1834576"/>
              <a:ext cx="3257133" cy="396987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304E5BDA-127C-444A-B721-76ACB63A2AD9}"/>
                </a:ext>
              </a:extLst>
            </p:cNvPr>
            <p:cNvSpPr txBox="1"/>
            <p:nvPr/>
          </p:nvSpPr>
          <p:spPr>
            <a:xfrm>
              <a:off x="827851" y="2683066"/>
              <a:ext cx="3058350" cy="309576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具备的模块数量与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Apache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具备的模块数量几乎相同，而且现在已经完全支持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proxy</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rewrite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mod_fcgi</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ssl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vhosts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等常用模块。更重要的是，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还支持热部署技术，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7×24</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小时不间断提供服务，在不暂停服务的情况下直接对</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服务程序进行升级。</a:t>
              </a:r>
            </a:p>
          </p:txBody>
        </p:sp>
        <p:sp>
          <p:nvSpPr>
            <p:cNvPr id="27" name="任意多边形: 形状 26">
              <a:extLst>
                <a:ext uri="{FF2B5EF4-FFF2-40B4-BE49-F238E27FC236}">
                  <a16:creationId xmlns:a16="http://schemas.microsoft.com/office/drawing/2014/main" id="{01DAC62F-27FA-4241-8F29-8123B082F93E}"/>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43C0E405-ABD4-4AE4-A79F-F8F4A1ED27E5}"/>
                </a:ext>
              </a:extLst>
            </p:cNvPr>
            <p:cNvSpPr txBox="1"/>
            <p:nvPr/>
          </p:nvSpPr>
          <p:spPr>
            <a:xfrm>
              <a:off x="827850" y="2101262"/>
              <a:ext cx="697627" cy="3672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优势</a:t>
              </a:r>
            </a:p>
          </p:txBody>
        </p:sp>
      </p:grpSp>
    </p:spTree>
    <p:extLst>
      <p:ext uri="{BB962C8B-B14F-4D97-AF65-F5344CB8AC3E}">
        <p14:creationId xmlns:p14="http://schemas.microsoft.com/office/powerpoint/2010/main" val="858236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Nginx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9" name="矩形: 圆角 28">
            <a:extLst>
              <a:ext uri="{FF2B5EF4-FFF2-40B4-BE49-F238E27FC236}">
                <a16:creationId xmlns:a16="http://schemas.microsoft.com/office/drawing/2014/main" id="{FA11FD78-9135-4680-BD1B-E092A86667F8}"/>
              </a:ext>
            </a:extLst>
          </p:cNvPr>
          <p:cNvSpPr/>
          <p:nvPr/>
        </p:nvSpPr>
        <p:spPr>
          <a:xfrm>
            <a:off x="707173"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A8272489-9395-4FA0-86F1-98DC841E9230}"/>
              </a:ext>
            </a:extLst>
          </p:cNvPr>
          <p:cNvSpPr txBox="1"/>
          <p:nvPr/>
        </p:nvSpPr>
        <p:spPr>
          <a:xfrm>
            <a:off x="827850" y="2424649"/>
            <a:ext cx="2351653"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创建用于管理网站服务的系统账户。这是在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系统创建之初就植入的基因片段</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为了能够让操作系统更加安全，需要由不同的系统用户来管理不同的服务程序。</a:t>
            </a:r>
          </a:p>
        </p:txBody>
      </p:sp>
      <p:sp>
        <p:nvSpPr>
          <p:cNvPr id="35" name="任意多边形: 形状 34">
            <a:extLst>
              <a:ext uri="{FF2B5EF4-FFF2-40B4-BE49-F238E27FC236}">
                <a16:creationId xmlns:a16="http://schemas.microsoft.com/office/drawing/2014/main" id="{F79C4FA3-A0E6-4BB6-A7E2-79A3055FDF1F}"/>
              </a:ext>
            </a:extLst>
          </p:cNvPr>
          <p:cNvSpPr/>
          <p:nvPr/>
        </p:nvSpPr>
        <p:spPr>
          <a:xfrm>
            <a:off x="695325"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9C17E4CE-1CE7-43DB-A0F7-C9858D02108F}"/>
              </a:ext>
            </a:extLst>
          </p:cNvPr>
          <p:cNvSpPr txBox="1"/>
          <p:nvPr/>
        </p:nvSpPr>
        <p:spPr>
          <a:xfrm>
            <a:off x="827850"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37" name="矩形: 圆角 36">
            <a:extLst>
              <a:ext uri="{FF2B5EF4-FFF2-40B4-BE49-F238E27FC236}">
                <a16:creationId xmlns:a16="http://schemas.microsoft.com/office/drawing/2014/main" id="{3E2BDDAB-8A61-4F2C-8C09-C7513AC5E058}"/>
              </a:ext>
            </a:extLst>
          </p:cNvPr>
          <p:cNvSpPr/>
          <p:nvPr/>
        </p:nvSpPr>
        <p:spPr>
          <a:xfrm>
            <a:off x="3461678"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文本框 37">
            <a:extLst>
              <a:ext uri="{FF2B5EF4-FFF2-40B4-BE49-F238E27FC236}">
                <a16:creationId xmlns:a16="http://schemas.microsoft.com/office/drawing/2014/main" id="{89CDC84E-E008-4F48-AB04-BF40101F03BF}"/>
              </a:ext>
            </a:extLst>
          </p:cNvPr>
          <p:cNvSpPr txBox="1"/>
          <p:nvPr/>
        </p:nvSpPr>
        <p:spPr>
          <a:xfrm>
            <a:off x="3582355" y="2424649"/>
            <a:ext cx="2351653"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编译安装</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网站服务程序。为了能够让网站服务支持更多的功能，需要在编译过程中添加额外的参数，其中较为重要的是使用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prefix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参数指定服务将被安装到哪个目录，方便后面找到和调用它。</a:t>
            </a:r>
          </a:p>
        </p:txBody>
      </p:sp>
      <p:sp>
        <p:nvSpPr>
          <p:cNvPr id="39" name="任意多边形: 形状 38">
            <a:extLst>
              <a:ext uri="{FF2B5EF4-FFF2-40B4-BE49-F238E27FC236}">
                <a16:creationId xmlns:a16="http://schemas.microsoft.com/office/drawing/2014/main" id="{89BFB397-D6AD-4EBF-98DE-856D34C6699A}"/>
              </a:ext>
            </a:extLst>
          </p:cNvPr>
          <p:cNvSpPr/>
          <p:nvPr/>
        </p:nvSpPr>
        <p:spPr>
          <a:xfrm>
            <a:off x="3449830"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603DDA5C-ACD8-4313-91C7-13CD00CE9914}"/>
              </a:ext>
            </a:extLst>
          </p:cNvPr>
          <p:cNvSpPr txBox="1"/>
          <p:nvPr/>
        </p:nvSpPr>
        <p:spPr>
          <a:xfrm>
            <a:off x="3582355"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41" name="矩形: 圆角 40">
            <a:extLst>
              <a:ext uri="{FF2B5EF4-FFF2-40B4-BE49-F238E27FC236}">
                <a16:creationId xmlns:a16="http://schemas.microsoft.com/office/drawing/2014/main" id="{2BCD531E-5C1C-484D-9FEC-DBC4C056ECAB}"/>
              </a:ext>
            </a:extLst>
          </p:cNvPr>
          <p:cNvSpPr/>
          <p:nvPr/>
        </p:nvSpPr>
        <p:spPr>
          <a:xfrm>
            <a:off x="6216183"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628A4D73-069D-40DA-9146-678ACC517473}"/>
              </a:ext>
            </a:extLst>
          </p:cNvPr>
          <p:cNvSpPr txBox="1"/>
          <p:nvPr/>
        </p:nvSpPr>
        <p:spPr>
          <a:xfrm>
            <a:off x="6336860" y="2424649"/>
            <a:ext cx="2351653"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安装完毕后进入最终配置阶段。既然在编译环境中使用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prefix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参数指定了安装路径，那么</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服务程序配置文件一定会乖乖地在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目录中等我们。</a:t>
            </a:r>
          </a:p>
        </p:txBody>
      </p:sp>
      <p:sp>
        <p:nvSpPr>
          <p:cNvPr id="43" name="任意多边形: 形状 42">
            <a:extLst>
              <a:ext uri="{FF2B5EF4-FFF2-40B4-BE49-F238E27FC236}">
                <a16:creationId xmlns:a16="http://schemas.microsoft.com/office/drawing/2014/main" id="{B9170A36-A45A-43C7-8B58-BBE71505924D}"/>
              </a:ext>
            </a:extLst>
          </p:cNvPr>
          <p:cNvSpPr/>
          <p:nvPr/>
        </p:nvSpPr>
        <p:spPr>
          <a:xfrm>
            <a:off x="6204335"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文本框 43">
            <a:extLst>
              <a:ext uri="{FF2B5EF4-FFF2-40B4-BE49-F238E27FC236}">
                <a16:creationId xmlns:a16="http://schemas.microsoft.com/office/drawing/2014/main" id="{4EC481B9-F15F-4AFC-8D4F-9A71E7244835}"/>
              </a:ext>
            </a:extLst>
          </p:cNvPr>
          <p:cNvSpPr txBox="1"/>
          <p:nvPr/>
        </p:nvSpPr>
        <p:spPr>
          <a:xfrm>
            <a:off x="6336860"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45" name="矩形: 圆角 44">
            <a:extLst>
              <a:ext uri="{FF2B5EF4-FFF2-40B4-BE49-F238E27FC236}">
                <a16:creationId xmlns:a16="http://schemas.microsoft.com/office/drawing/2014/main" id="{7218541C-36CD-4DC5-B69C-EE6EA1A1E0C0}"/>
              </a:ext>
            </a:extLst>
          </p:cNvPr>
          <p:cNvSpPr/>
          <p:nvPr/>
        </p:nvSpPr>
        <p:spPr>
          <a:xfrm>
            <a:off x="8970687"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90AB1E07-67CA-4083-B6CE-8D51367B85D6}"/>
              </a:ext>
            </a:extLst>
          </p:cNvPr>
          <p:cNvSpPr txBox="1"/>
          <p:nvPr/>
        </p:nvSpPr>
        <p:spPr>
          <a:xfrm>
            <a:off x="9091364" y="2424649"/>
            <a:ext cx="2351653"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通过编译源码方式安装的服务默认不能被</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systemctl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命令所管理，而要使用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服务本身的管理工具进行操作，相应命令所在的目录是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sbin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47" name="任意多边形: 形状 46">
            <a:extLst>
              <a:ext uri="{FF2B5EF4-FFF2-40B4-BE49-F238E27FC236}">
                <a16:creationId xmlns:a16="http://schemas.microsoft.com/office/drawing/2014/main" id="{90863EBE-131D-4BBC-8B62-DD3CDB29E386}"/>
              </a:ext>
            </a:extLst>
          </p:cNvPr>
          <p:cNvSpPr/>
          <p:nvPr/>
        </p:nvSpPr>
        <p:spPr>
          <a:xfrm>
            <a:off x="8958839"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9D01703A-9970-4818-862D-5D5DC21A9480}"/>
              </a:ext>
            </a:extLst>
          </p:cNvPr>
          <p:cNvSpPr txBox="1"/>
          <p:nvPr/>
        </p:nvSpPr>
        <p:spPr>
          <a:xfrm>
            <a:off x="9091364"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1237841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Nginx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3074" name="图片 443" descr="说明: 第20章 使用LNMP架构部署动态网站环境第20章 使用LNMP架构部署动态网站环境">
            <a:extLst>
              <a:ext uri="{FF2B5EF4-FFF2-40B4-BE49-F238E27FC236}">
                <a16:creationId xmlns:a16="http://schemas.microsoft.com/office/drawing/2014/main" id="{230A305B-CC7C-441C-A313-741B84CB8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775" y="1752463"/>
            <a:ext cx="6920451" cy="273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807A54DA-FA59-4E4D-84AE-91275DABEF86}"/>
              </a:ext>
            </a:extLst>
          </p:cNvPr>
          <p:cNvSpPr txBox="1"/>
          <p:nvPr/>
        </p:nvSpPr>
        <p:spPr>
          <a:xfrm>
            <a:off x="4324034" y="5517425"/>
            <a:ext cx="3543932"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Nginx</a:t>
            </a:r>
            <a:r>
              <a:rPr lang="zh-CN" altLang="en-US" sz="1800" kern="100" dirty="0">
                <a:effectLst/>
                <a:latin typeface="微软雅黑" panose="020B0503020204020204" pitchFamily="34" charset="-122"/>
                <a:ea typeface="微软雅黑" panose="020B0503020204020204" pitchFamily="34" charset="-122"/>
              </a:rPr>
              <a:t>服务程序的默认页面</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0714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MySQL</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9" name="矩形: 圆角 18">
            <a:extLst>
              <a:ext uri="{FF2B5EF4-FFF2-40B4-BE49-F238E27FC236}">
                <a16:creationId xmlns:a16="http://schemas.microsoft.com/office/drawing/2014/main" id="{758A4BEA-0889-4FEB-A956-C32A4A18286D}"/>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D9F9A137-37B9-42A5-9E5C-B1DA57FC6742}"/>
              </a:ext>
            </a:extLst>
          </p:cNvPr>
          <p:cNvSpPr txBox="1"/>
          <p:nvPr/>
        </p:nvSpPr>
        <p:spPr>
          <a:xfrm>
            <a:off x="1361134" y="2353942"/>
            <a:ext cx="4323400" cy="1895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解压</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安装软件包。将解压出的程序目录改名并移动到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目录下，对其进行初始化操作后便可使用。</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需要注意的是，以</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tar.xz</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结尾的压缩包软件，不应用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z</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参数进行解压。</a:t>
            </a:r>
          </a:p>
        </p:txBody>
      </p:sp>
      <p:sp>
        <p:nvSpPr>
          <p:cNvPr id="22" name="任意多边形: 形状 21">
            <a:extLst>
              <a:ext uri="{FF2B5EF4-FFF2-40B4-BE49-F238E27FC236}">
                <a16:creationId xmlns:a16="http://schemas.microsoft.com/office/drawing/2014/main" id="{2F1B8D8A-ED23-4CF7-BA3C-97335386DB14}"/>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4CCC1393-6BCE-4A6D-92C8-47A9858388D6}"/>
              </a:ext>
            </a:extLst>
          </p:cNvPr>
          <p:cNvSpPr txBox="1"/>
          <p:nvPr/>
        </p:nvSpPr>
        <p:spPr>
          <a:xfrm>
            <a:off x="1329096" y="181189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第</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步</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E65E3D14-59B6-4555-9CDC-B045ADF94A5F}"/>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任意多边形: 形状 29">
            <a:extLst>
              <a:ext uri="{FF2B5EF4-FFF2-40B4-BE49-F238E27FC236}">
                <a16:creationId xmlns:a16="http://schemas.microsoft.com/office/drawing/2014/main" id="{983FAA0A-8D99-4E3B-A030-8534C7DEAA42}"/>
              </a:ext>
            </a:extLst>
          </p:cNvPr>
          <p:cNvSpPr/>
          <p:nvPr/>
        </p:nvSpPr>
        <p:spPr>
          <a:xfrm>
            <a:off x="6278676" y="1545209"/>
            <a:ext cx="466024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E360A5CE-C720-4AB8-8C97-17DA7042F000}"/>
              </a:ext>
            </a:extLst>
          </p:cNvPr>
          <p:cNvSpPr txBox="1"/>
          <p:nvPr/>
        </p:nvSpPr>
        <p:spPr>
          <a:xfrm>
            <a:off x="6411201" y="181189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第</a:t>
            </a:r>
            <a:r>
              <a:rPr lang="en-US" altLang="zh-CN" sz="2000" b="1" dirty="0">
                <a:solidFill>
                  <a:prstClr val="white"/>
                </a:solidFill>
                <a:latin typeface="微软雅黑" panose="020B0503020204020204" pitchFamily="34" charset="-122"/>
                <a:ea typeface="微软雅黑" panose="020B0503020204020204" pitchFamily="34" charset="-122"/>
              </a:rPr>
              <a:t>2</a:t>
            </a:r>
            <a:r>
              <a:rPr lang="zh-CN" altLang="en-US" sz="2000" b="1" dirty="0">
                <a:solidFill>
                  <a:prstClr val="white"/>
                </a:solidFill>
                <a:latin typeface="微软雅黑" panose="020B0503020204020204" pitchFamily="34" charset="-122"/>
                <a:ea typeface="微软雅黑" panose="020B0503020204020204" pitchFamily="34" charset="-122"/>
              </a:rPr>
              <a:t>步</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7206608-9F73-498A-BA04-AE2BE3BFC3DB}"/>
              </a:ext>
            </a:extLst>
          </p:cNvPr>
          <p:cNvSpPr txBox="1"/>
          <p:nvPr/>
        </p:nvSpPr>
        <p:spPr>
          <a:xfrm>
            <a:off x="6411201" y="2353942"/>
            <a:ext cx="4323400"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在生产环境中管理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数据库时，有两个比较常用的目录。一个是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目录，这是用于保存</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数据库程序文件的路径。</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还有一个是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/data</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目录，它用于存储数据库的具体内容，每个数据库的内容会被单独存放到一个目录内。</a:t>
            </a:r>
          </a:p>
        </p:txBody>
      </p:sp>
    </p:spTree>
    <p:extLst>
      <p:ext uri="{BB962C8B-B14F-4D97-AF65-F5344CB8AC3E}">
        <p14:creationId xmlns:p14="http://schemas.microsoft.com/office/powerpoint/2010/main" val="3731430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MySQL</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 name="矩形: 圆角 17">
            <a:extLst>
              <a:ext uri="{FF2B5EF4-FFF2-40B4-BE49-F238E27FC236}">
                <a16:creationId xmlns:a16="http://schemas.microsoft.com/office/drawing/2014/main" id="{571C8249-D60B-43A3-960C-93FFE8C51C9D}"/>
              </a:ext>
            </a:extLst>
          </p:cNvPr>
          <p:cNvSpPr/>
          <p:nvPr/>
        </p:nvSpPr>
        <p:spPr>
          <a:xfrm>
            <a:off x="896016" y="1615914"/>
            <a:ext cx="3257133" cy="4079207"/>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B43EC20-AFB9-4147-804C-D84E8CB08D27}"/>
              </a:ext>
            </a:extLst>
          </p:cNvPr>
          <p:cNvSpPr txBox="1"/>
          <p:nvPr/>
        </p:nvSpPr>
        <p:spPr>
          <a:xfrm>
            <a:off x="1016694" y="2568269"/>
            <a:ext cx="305835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初始化</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服务程序，对目录进行授权，保证数据能够被</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系统用户读取。在初始化阶段，应使用</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命令确认管理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数据库服务的用户名称、数据保存目录及编码信息。</a:t>
            </a:r>
          </a:p>
        </p:txBody>
      </p:sp>
      <p:sp>
        <p:nvSpPr>
          <p:cNvPr id="25" name="任意多边形: 形状 24">
            <a:extLst>
              <a:ext uri="{FF2B5EF4-FFF2-40B4-BE49-F238E27FC236}">
                <a16:creationId xmlns:a16="http://schemas.microsoft.com/office/drawing/2014/main" id="{353CA490-4953-4F50-85C5-8EBC16D4EA38}"/>
              </a:ext>
            </a:extLst>
          </p:cNvPr>
          <p:cNvSpPr/>
          <p:nvPr/>
        </p:nvSpPr>
        <p:spPr>
          <a:xfrm>
            <a:off x="884168" y="1615916"/>
            <a:ext cx="3277305" cy="854202"/>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76676927-48B1-4491-A721-37FEDA983360}"/>
              </a:ext>
            </a:extLst>
          </p:cNvPr>
          <p:cNvSpPr txBox="1"/>
          <p:nvPr/>
        </p:nvSpPr>
        <p:spPr>
          <a:xfrm>
            <a:off x="1016693" y="1915246"/>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7" name="矩形: 圆角 26">
            <a:extLst>
              <a:ext uri="{FF2B5EF4-FFF2-40B4-BE49-F238E27FC236}">
                <a16:creationId xmlns:a16="http://schemas.microsoft.com/office/drawing/2014/main" id="{FA0B7F43-90BB-4C2B-B88A-396DE3C905E0}"/>
              </a:ext>
            </a:extLst>
          </p:cNvPr>
          <p:cNvSpPr/>
          <p:nvPr/>
        </p:nvSpPr>
        <p:spPr>
          <a:xfrm>
            <a:off x="4451381" y="1615914"/>
            <a:ext cx="3257133" cy="4079207"/>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E21B5D92-6709-4A64-A648-A63F79CBF962}"/>
              </a:ext>
            </a:extLst>
          </p:cNvPr>
          <p:cNvSpPr txBox="1"/>
          <p:nvPr/>
        </p:nvSpPr>
        <p:spPr>
          <a:xfrm>
            <a:off x="4572059" y="2464405"/>
            <a:ext cx="3058350"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服务相似，</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数据库的二进制可执行命令也单独存放在自身的程序目录</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/bin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中。将启动脚本</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mysql.server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放入到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etc</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init.d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目录中，让服务器每次重启后都能自动启动数据库，并给予可执行权限。</a:t>
            </a:r>
          </a:p>
        </p:txBody>
      </p:sp>
      <p:sp>
        <p:nvSpPr>
          <p:cNvPr id="29" name="任意多边形: 形状 28">
            <a:extLst>
              <a:ext uri="{FF2B5EF4-FFF2-40B4-BE49-F238E27FC236}">
                <a16:creationId xmlns:a16="http://schemas.microsoft.com/office/drawing/2014/main" id="{B49AD6CB-8490-4516-A1F8-8DB539DECCAE}"/>
              </a:ext>
            </a:extLst>
          </p:cNvPr>
          <p:cNvSpPr/>
          <p:nvPr/>
        </p:nvSpPr>
        <p:spPr>
          <a:xfrm>
            <a:off x="4439533" y="1615916"/>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文本框 36">
            <a:extLst>
              <a:ext uri="{FF2B5EF4-FFF2-40B4-BE49-F238E27FC236}">
                <a16:creationId xmlns:a16="http://schemas.microsoft.com/office/drawing/2014/main" id="{AD892713-A829-43D8-814A-FC5711FFD58C}"/>
              </a:ext>
            </a:extLst>
          </p:cNvPr>
          <p:cNvSpPr txBox="1"/>
          <p:nvPr/>
        </p:nvSpPr>
        <p:spPr>
          <a:xfrm>
            <a:off x="4572058" y="1882601"/>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38" name="矩形: 圆角 37">
            <a:extLst>
              <a:ext uri="{FF2B5EF4-FFF2-40B4-BE49-F238E27FC236}">
                <a16:creationId xmlns:a16="http://schemas.microsoft.com/office/drawing/2014/main" id="{E31E8621-9872-4DF1-AC5C-86413ACEE25C}"/>
              </a:ext>
            </a:extLst>
          </p:cNvPr>
          <p:cNvSpPr/>
          <p:nvPr/>
        </p:nvSpPr>
        <p:spPr>
          <a:xfrm>
            <a:off x="8006746" y="1615914"/>
            <a:ext cx="3257133" cy="4079207"/>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34AA58A4-189C-4805-B8D4-45F579945AE1}"/>
              </a:ext>
            </a:extLst>
          </p:cNvPr>
          <p:cNvSpPr txBox="1"/>
          <p:nvPr/>
        </p:nvSpPr>
        <p:spPr>
          <a:xfrm>
            <a:off x="8127424" y="2464405"/>
            <a:ext cx="3058350"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执行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数据库服务启动文件，并进行初始化工作。为了安全着想，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版本起不再允许用户使用临时密码来管理数据库内容，也不能进行远程控制，用户必须修改初始化密码后才能使用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a:t>
            </a:r>
          </a:p>
        </p:txBody>
      </p:sp>
      <p:sp>
        <p:nvSpPr>
          <p:cNvPr id="40" name="任意多边形: 形状 39">
            <a:extLst>
              <a:ext uri="{FF2B5EF4-FFF2-40B4-BE49-F238E27FC236}">
                <a16:creationId xmlns:a16="http://schemas.microsoft.com/office/drawing/2014/main" id="{141EF513-6EA5-473C-AA2E-E6BA554B7439}"/>
              </a:ext>
            </a:extLst>
          </p:cNvPr>
          <p:cNvSpPr/>
          <p:nvPr/>
        </p:nvSpPr>
        <p:spPr>
          <a:xfrm>
            <a:off x="7994898" y="1615916"/>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01CB62F7-0588-42A2-A6A4-66FE321543E3}"/>
              </a:ext>
            </a:extLst>
          </p:cNvPr>
          <p:cNvSpPr txBox="1"/>
          <p:nvPr/>
        </p:nvSpPr>
        <p:spPr>
          <a:xfrm>
            <a:off x="8127423" y="1882601"/>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5</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2610050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PHP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824093B0-8706-43A7-800F-66E3501B9B54}"/>
              </a:ext>
            </a:extLst>
          </p:cNvPr>
          <p:cNvSpPr txBox="1"/>
          <p:nvPr/>
        </p:nvSpPr>
        <p:spPr>
          <a:xfrm>
            <a:off x="2244588" y="1169649"/>
            <a:ext cx="7702825" cy="1021433"/>
          </a:xfrm>
          <a:prstGeom prst="rect">
            <a:avLst/>
          </a:prstGeom>
          <a:noFill/>
        </p:spPr>
        <p:txBody>
          <a:bodyPr wrap="square">
            <a:spAutoFit/>
          </a:bodyPr>
          <a:lstStyle/>
          <a:p>
            <a:pPr algn="ctr">
              <a:lnSpc>
                <a:spcPct val="130000"/>
              </a:lnSpc>
            </a:pPr>
            <a:r>
              <a:rPr lang="en-US" altLang="zh-CN" sz="1600" kern="100" dirty="0">
                <a:effectLst/>
                <a:latin typeface="微软雅黑" panose="020B0503020204020204" pitchFamily="34" charset="-122"/>
                <a:ea typeface="微软雅黑" panose="020B0503020204020204" pitchFamily="34" charset="-122"/>
              </a:rPr>
              <a:t>PHP</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err="1">
                <a:effectLst/>
                <a:latin typeface="微软雅黑" panose="020B0503020204020204" pitchFamily="34" charset="-122"/>
                <a:ea typeface="微软雅黑" panose="020B0503020204020204" pitchFamily="34" charset="-122"/>
              </a:rPr>
              <a:t>Hypertxt</a:t>
            </a:r>
            <a:r>
              <a:rPr lang="en-US" altLang="zh-CN" sz="1600" kern="100" dirty="0">
                <a:effectLst/>
                <a:latin typeface="微软雅黑" panose="020B0503020204020204" pitchFamily="34" charset="-122"/>
                <a:ea typeface="微软雅黑" panose="020B0503020204020204" pitchFamily="34" charset="-122"/>
              </a:rPr>
              <a:t> Preprocessor</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，超文本预处理器）是一种通用的开源脚本语言，发明于</a:t>
            </a:r>
            <a:r>
              <a:rPr lang="en-US" altLang="zh-CN" sz="1600" kern="100" dirty="0">
                <a:effectLst/>
                <a:latin typeface="微软雅黑" panose="020B0503020204020204" pitchFamily="34" charset="-122"/>
                <a:ea typeface="微软雅黑" panose="020B0503020204020204" pitchFamily="34" charset="-122"/>
              </a:rPr>
              <a:t>1995</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年，它吸取了</a:t>
            </a:r>
            <a:r>
              <a:rPr lang="en-US" altLang="zh-CN" sz="1600" kern="100" dirty="0">
                <a:effectLst/>
                <a:latin typeface="微软雅黑" panose="020B0503020204020204" pitchFamily="34" charset="-122"/>
                <a:ea typeface="微软雅黑" panose="020B0503020204020204" pitchFamily="34" charset="-122"/>
              </a:rPr>
              <a:t>C</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语言、</a:t>
            </a:r>
            <a:r>
              <a:rPr lang="en-US" altLang="zh-CN" sz="1600" kern="100" dirty="0">
                <a:effectLst/>
                <a:latin typeface="微软雅黑" panose="020B0503020204020204" pitchFamily="34" charset="-122"/>
                <a:ea typeface="微软雅黑" panose="020B0503020204020204" pitchFamily="34" charset="-122"/>
              </a:rPr>
              <a:t>Java</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语言及</a:t>
            </a:r>
            <a:r>
              <a:rPr lang="en-US" altLang="zh-CN" sz="1600" kern="100" dirty="0">
                <a:effectLst/>
                <a:latin typeface="微软雅黑" panose="020B0503020204020204" pitchFamily="34" charset="-122"/>
                <a:ea typeface="微软雅黑" panose="020B0503020204020204" pitchFamily="34" charset="-122"/>
              </a:rPr>
              <a:t>Perl</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语言的很多优点，具有开源、免费、快捷、跨平台性强、效率高等优良特性，是目前</a:t>
            </a:r>
            <a:r>
              <a:rPr lang="en-US" altLang="zh-CN" sz="1600" kern="100" dirty="0">
                <a:effectLst/>
                <a:latin typeface="微软雅黑" panose="020B0503020204020204" pitchFamily="34" charset="-122"/>
                <a:ea typeface="微软雅黑" panose="020B0503020204020204" pitchFamily="34" charset="-122"/>
              </a:rPr>
              <a:t>Web</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开发领域最常用的语言之一。</a:t>
            </a:r>
            <a:endParaRPr lang="zh-CN" altLang="en-US" sz="1600"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A84A8637-D158-4EF2-9942-32FEC49CB6EB}"/>
              </a:ext>
            </a:extLst>
          </p:cNvPr>
          <p:cNvSpPr/>
          <p:nvPr/>
        </p:nvSpPr>
        <p:spPr>
          <a:xfrm>
            <a:off x="707173" y="2390188"/>
            <a:ext cx="2622802" cy="316480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20BB4517-CAB8-46EA-A8A2-F45143AB5FAE}"/>
              </a:ext>
            </a:extLst>
          </p:cNvPr>
          <p:cNvSpPr txBox="1"/>
          <p:nvPr/>
        </p:nvSpPr>
        <p:spPr>
          <a:xfrm>
            <a:off x="827850" y="3238678"/>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解压</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安装包软件并编译安装。需要使用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prefix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参数指定安装路径，使用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--with-</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mysqli</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等参数开启对数据库的支持模块。</a:t>
            </a:r>
          </a:p>
        </p:txBody>
      </p:sp>
      <p:sp>
        <p:nvSpPr>
          <p:cNvPr id="17" name="任意多边形: 形状 16">
            <a:extLst>
              <a:ext uri="{FF2B5EF4-FFF2-40B4-BE49-F238E27FC236}">
                <a16:creationId xmlns:a16="http://schemas.microsoft.com/office/drawing/2014/main" id="{E1650178-0B58-4E48-A8F9-D65B0F9D78F4}"/>
              </a:ext>
            </a:extLst>
          </p:cNvPr>
          <p:cNvSpPr/>
          <p:nvPr/>
        </p:nvSpPr>
        <p:spPr>
          <a:xfrm>
            <a:off x="695325" y="2390189"/>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7B77D069-0783-410B-9F54-6DE06CEFDAE0}"/>
              </a:ext>
            </a:extLst>
          </p:cNvPr>
          <p:cNvSpPr txBox="1"/>
          <p:nvPr/>
        </p:nvSpPr>
        <p:spPr>
          <a:xfrm>
            <a:off x="827850" y="265687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19" name="矩形: 圆角 18">
            <a:extLst>
              <a:ext uri="{FF2B5EF4-FFF2-40B4-BE49-F238E27FC236}">
                <a16:creationId xmlns:a16="http://schemas.microsoft.com/office/drawing/2014/main" id="{30580850-AAE8-4332-AA5D-E61B1DAE79D2}"/>
              </a:ext>
            </a:extLst>
          </p:cNvPr>
          <p:cNvSpPr/>
          <p:nvPr/>
        </p:nvSpPr>
        <p:spPr>
          <a:xfrm>
            <a:off x="3461678" y="2390188"/>
            <a:ext cx="2622802" cy="316480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D7B5DC3F-DDFE-4992-91A5-0D9739B06E28}"/>
              </a:ext>
            </a:extLst>
          </p:cNvPr>
          <p:cNvSpPr txBox="1"/>
          <p:nvPr/>
        </p:nvSpPr>
        <p:spPr>
          <a:xfrm>
            <a:off x="3582355" y="3238678"/>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将生成的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服务配置文件复制到安装目录中（</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），让其生效。现在主配置文件有了，接下来还需要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php-fpm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的配置文件。</a:t>
            </a:r>
          </a:p>
        </p:txBody>
      </p:sp>
      <p:sp>
        <p:nvSpPr>
          <p:cNvPr id="21" name="任意多边形: 形状 20">
            <a:extLst>
              <a:ext uri="{FF2B5EF4-FFF2-40B4-BE49-F238E27FC236}">
                <a16:creationId xmlns:a16="http://schemas.microsoft.com/office/drawing/2014/main" id="{2A16B5A6-A5CF-4A0D-888F-DA9033C54DB2}"/>
              </a:ext>
            </a:extLst>
          </p:cNvPr>
          <p:cNvSpPr/>
          <p:nvPr/>
        </p:nvSpPr>
        <p:spPr>
          <a:xfrm>
            <a:off x="3449830" y="2390189"/>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文本框 21">
            <a:extLst>
              <a:ext uri="{FF2B5EF4-FFF2-40B4-BE49-F238E27FC236}">
                <a16:creationId xmlns:a16="http://schemas.microsoft.com/office/drawing/2014/main" id="{3FED29A8-FC4C-4CA1-8ABC-10B5984F48FE}"/>
              </a:ext>
            </a:extLst>
          </p:cNvPr>
          <p:cNvSpPr txBox="1"/>
          <p:nvPr/>
        </p:nvSpPr>
        <p:spPr>
          <a:xfrm>
            <a:off x="3582355" y="265687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3" name="矩形: 圆角 22">
            <a:extLst>
              <a:ext uri="{FF2B5EF4-FFF2-40B4-BE49-F238E27FC236}">
                <a16:creationId xmlns:a16="http://schemas.microsoft.com/office/drawing/2014/main" id="{8B7D5C35-C07C-40A4-8479-98CF24A355DD}"/>
              </a:ext>
            </a:extLst>
          </p:cNvPr>
          <p:cNvSpPr/>
          <p:nvPr/>
        </p:nvSpPr>
        <p:spPr>
          <a:xfrm>
            <a:off x="6216183" y="2390188"/>
            <a:ext cx="2622802" cy="316480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FFBB6ACF-FDF7-4239-8B18-99413BDC3D7C}"/>
              </a:ext>
            </a:extLst>
          </p:cNvPr>
          <p:cNvSpPr txBox="1"/>
          <p:nvPr/>
        </p:nvSpPr>
        <p:spPr>
          <a:xfrm>
            <a:off x="6336860" y="3238678"/>
            <a:ext cx="2351653" cy="115685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服务加入到启动项中，使其重启后依然生效。</a:t>
            </a:r>
          </a:p>
        </p:txBody>
      </p:sp>
      <p:sp>
        <p:nvSpPr>
          <p:cNvPr id="25" name="任意多边形: 形状 24">
            <a:extLst>
              <a:ext uri="{FF2B5EF4-FFF2-40B4-BE49-F238E27FC236}">
                <a16:creationId xmlns:a16="http://schemas.microsoft.com/office/drawing/2014/main" id="{0DE1DC2F-7522-46A4-970C-64499781BFA5}"/>
              </a:ext>
            </a:extLst>
          </p:cNvPr>
          <p:cNvSpPr/>
          <p:nvPr/>
        </p:nvSpPr>
        <p:spPr>
          <a:xfrm>
            <a:off x="6204335" y="2390189"/>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49C4653A-AAEB-464E-B9AD-3958111B4C81}"/>
              </a:ext>
            </a:extLst>
          </p:cNvPr>
          <p:cNvSpPr txBox="1"/>
          <p:nvPr/>
        </p:nvSpPr>
        <p:spPr>
          <a:xfrm>
            <a:off x="6336860" y="265687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8" name="矩形: 圆角 27">
            <a:extLst>
              <a:ext uri="{FF2B5EF4-FFF2-40B4-BE49-F238E27FC236}">
                <a16:creationId xmlns:a16="http://schemas.microsoft.com/office/drawing/2014/main" id="{FAE431C2-79EB-4B8E-B0B2-ADB947AEF5A1}"/>
              </a:ext>
            </a:extLst>
          </p:cNvPr>
          <p:cNvSpPr/>
          <p:nvPr/>
        </p:nvSpPr>
        <p:spPr>
          <a:xfrm>
            <a:off x="8970687" y="2390188"/>
            <a:ext cx="2622802" cy="316480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D107AFB1-0C25-4E32-94A4-429273778F62}"/>
              </a:ext>
            </a:extLst>
          </p:cNvPr>
          <p:cNvSpPr txBox="1"/>
          <p:nvPr/>
        </p:nvSpPr>
        <p:spPr>
          <a:xfrm>
            <a:off x="9091364" y="3238678"/>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编辑</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php.ini</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配置文件，在第</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310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行的</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disable_functions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参数后面追加上要禁止的功能。</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LNMP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架构源码编译工作就此结束。</a:t>
            </a:r>
          </a:p>
        </p:txBody>
      </p:sp>
      <p:sp>
        <p:nvSpPr>
          <p:cNvPr id="30" name="任意多边形: 形状 29">
            <a:extLst>
              <a:ext uri="{FF2B5EF4-FFF2-40B4-BE49-F238E27FC236}">
                <a16:creationId xmlns:a16="http://schemas.microsoft.com/office/drawing/2014/main" id="{B1EBDEA7-76BB-45FE-9C4E-307B25689561}"/>
              </a:ext>
            </a:extLst>
          </p:cNvPr>
          <p:cNvSpPr/>
          <p:nvPr/>
        </p:nvSpPr>
        <p:spPr>
          <a:xfrm>
            <a:off x="8958839" y="2390189"/>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39B4E69E-9991-4539-A5B7-A150D94EF0C4}"/>
              </a:ext>
            </a:extLst>
          </p:cNvPr>
          <p:cNvSpPr txBox="1"/>
          <p:nvPr/>
        </p:nvSpPr>
        <p:spPr>
          <a:xfrm>
            <a:off x="9091364" y="265687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3284247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搭建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WordPress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博客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CE1E0F65-A84E-4FB4-81B1-F0AA2047E784}"/>
              </a:ext>
            </a:extLst>
          </p:cNvPr>
          <p:cNvSpPr/>
          <p:nvPr/>
        </p:nvSpPr>
        <p:spPr>
          <a:xfrm>
            <a:off x="707173" y="1598807"/>
            <a:ext cx="2622802" cy="380808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4563A133-2916-40F3-98B7-CB0E25BD6EFF}"/>
              </a:ext>
            </a:extLst>
          </p:cNvPr>
          <p:cNvSpPr txBox="1"/>
          <p:nvPr/>
        </p:nvSpPr>
        <p:spPr>
          <a:xfrm>
            <a:off x="827850" y="2447297"/>
            <a:ext cx="2351653" cy="1895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为了检验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LNMP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动态网站架构环境是否配置妥当，可以在上面部署</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WordPress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博客系统，然后查看效果。</a:t>
            </a:r>
          </a:p>
        </p:txBody>
      </p:sp>
      <p:sp>
        <p:nvSpPr>
          <p:cNvPr id="37" name="任意多边形: 形状 36">
            <a:extLst>
              <a:ext uri="{FF2B5EF4-FFF2-40B4-BE49-F238E27FC236}">
                <a16:creationId xmlns:a16="http://schemas.microsoft.com/office/drawing/2014/main" id="{C5CB23A6-B51F-4CDF-9038-E062B3F5F300}"/>
              </a:ext>
            </a:extLst>
          </p:cNvPr>
          <p:cNvSpPr/>
          <p:nvPr/>
        </p:nvSpPr>
        <p:spPr>
          <a:xfrm>
            <a:off x="695325" y="159880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文本框 37">
            <a:extLst>
              <a:ext uri="{FF2B5EF4-FFF2-40B4-BE49-F238E27FC236}">
                <a16:creationId xmlns:a16="http://schemas.microsoft.com/office/drawing/2014/main" id="{47DA649B-FB7F-48C5-8F55-19309FFFAD75}"/>
              </a:ext>
            </a:extLst>
          </p:cNvPr>
          <p:cNvSpPr txBox="1"/>
          <p:nvPr/>
        </p:nvSpPr>
        <p:spPr>
          <a:xfrm>
            <a:off x="827850" y="1865493"/>
            <a:ext cx="251543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检验</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LNMP</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架构环境</a:t>
            </a:r>
          </a:p>
        </p:txBody>
      </p:sp>
      <p:sp>
        <p:nvSpPr>
          <p:cNvPr id="39" name="矩形: 圆角 38">
            <a:extLst>
              <a:ext uri="{FF2B5EF4-FFF2-40B4-BE49-F238E27FC236}">
                <a16:creationId xmlns:a16="http://schemas.microsoft.com/office/drawing/2014/main" id="{649FC137-5F4F-416F-832B-6C093C7C3D95}"/>
              </a:ext>
            </a:extLst>
          </p:cNvPr>
          <p:cNvSpPr/>
          <p:nvPr/>
        </p:nvSpPr>
        <p:spPr>
          <a:xfrm>
            <a:off x="3461678" y="1598807"/>
            <a:ext cx="2622802" cy="380808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2DEBA565-65E8-4FAC-9DD8-6A8D2FE6071F}"/>
              </a:ext>
            </a:extLst>
          </p:cNvPr>
          <p:cNvSpPr txBox="1"/>
          <p:nvPr/>
        </p:nvSpPr>
        <p:spPr>
          <a:xfrm>
            <a:off x="3582355" y="2447297"/>
            <a:ext cx="2351653" cy="1895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如果能够在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LNMP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动态网站环境中成功安装并使用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WordPress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网站系统，也就意味着这套架构是可用的。</a:t>
            </a:r>
          </a:p>
        </p:txBody>
      </p:sp>
      <p:sp>
        <p:nvSpPr>
          <p:cNvPr id="41" name="任意多边形: 形状 40">
            <a:extLst>
              <a:ext uri="{FF2B5EF4-FFF2-40B4-BE49-F238E27FC236}">
                <a16:creationId xmlns:a16="http://schemas.microsoft.com/office/drawing/2014/main" id="{A0F5ED80-0DE1-4703-9B8F-15C27145B2CC}"/>
              </a:ext>
            </a:extLst>
          </p:cNvPr>
          <p:cNvSpPr/>
          <p:nvPr/>
        </p:nvSpPr>
        <p:spPr>
          <a:xfrm>
            <a:off x="3449830" y="159880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FB3EE0D5-B579-48BB-936A-6BF1032C4FF9}"/>
              </a:ext>
            </a:extLst>
          </p:cNvPr>
          <p:cNvSpPr txBox="1"/>
          <p:nvPr/>
        </p:nvSpPr>
        <p:spPr>
          <a:xfrm>
            <a:off x="3582355" y="1865493"/>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成功安装并使用</a:t>
            </a:r>
          </a:p>
        </p:txBody>
      </p:sp>
      <p:sp>
        <p:nvSpPr>
          <p:cNvPr id="43" name="矩形: 圆角 42">
            <a:extLst>
              <a:ext uri="{FF2B5EF4-FFF2-40B4-BE49-F238E27FC236}">
                <a16:creationId xmlns:a16="http://schemas.microsoft.com/office/drawing/2014/main" id="{6D067B92-DBBB-4E94-840C-F4120EB0C031}"/>
              </a:ext>
            </a:extLst>
          </p:cNvPr>
          <p:cNvSpPr/>
          <p:nvPr/>
        </p:nvSpPr>
        <p:spPr>
          <a:xfrm>
            <a:off x="6216183" y="1598807"/>
            <a:ext cx="2622802" cy="380808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文本框 43">
            <a:extLst>
              <a:ext uri="{FF2B5EF4-FFF2-40B4-BE49-F238E27FC236}">
                <a16:creationId xmlns:a16="http://schemas.microsoft.com/office/drawing/2014/main" id="{8829C96D-A4C3-4468-809B-6D6475A54D65}"/>
              </a:ext>
            </a:extLst>
          </p:cNvPr>
          <p:cNvSpPr txBox="1"/>
          <p:nvPr/>
        </p:nvSpPr>
        <p:spPr>
          <a:xfrm>
            <a:off x="6336860" y="2447297"/>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WordPress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是一种使用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语言开发的博客平台，用户可以在支持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MySQL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数据库的服务器上架设自己的网站。</a:t>
            </a:r>
          </a:p>
        </p:txBody>
      </p:sp>
      <p:sp>
        <p:nvSpPr>
          <p:cNvPr id="45" name="任意多边形: 形状 44">
            <a:extLst>
              <a:ext uri="{FF2B5EF4-FFF2-40B4-BE49-F238E27FC236}">
                <a16:creationId xmlns:a16="http://schemas.microsoft.com/office/drawing/2014/main" id="{78551F17-15B3-42AE-93E1-91C19D19E8A5}"/>
              </a:ext>
            </a:extLst>
          </p:cNvPr>
          <p:cNvSpPr/>
          <p:nvPr/>
        </p:nvSpPr>
        <p:spPr>
          <a:xfrm>
            <a:off x="6204335" y="159880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69D1646E-1CB5-4EAC-A586-3540D33E55E3}"/>
              </a:ext>
            </a:extLst>
          </p:cNvPr>
          <p:cNvSpPr txBox="1"/>
          <p:nvPr/>
        </p:nvSpPr>
        <p:spPr>
          <a:xfrm>
            <a:off x="6336860" y="1865493"/>
            <a:ext cx="20904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WordPress</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概念</a:t>
            </a:r>
          </a:p>
        </p:txBody>
      </p:sp>
      <p:sp>
        <p:nvSpPr>
          <p:cNvPr id="47" name="矩形: 圆角 46">
            <a:extLst>
              <a:ext uri="{FF2B5EF4-FFF2-40B4-BE49-F238E27FC236}">
                <a16:creationId xmlns:a16="http://schemas.microsoft.com/office/drawing/2014/main" id="{00D7CFFF-5827-4620-8645-CF7172C77316}"/>
              </a:ext>
            </a:extLst>
          </p:cNvPr>
          <p:cNvSpPr/>
          <p:nvPr/>
        </p:nvSpPr>
        <p:spPr>
          <a:xfrm>
            <a:off x="8970687" y="1598807"/>
            <a:ext cx="2622802" cy="380808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43BDE752-BDC7-4C80-A7E9-8D0D59863A2D}"/>
              </a:ext>
            </a:extLst>
          </p:cNvPr>
          <p:cNvSpPr txBox="1"/>
          <p:nvPr/>
        </p:nvSpPr>
        <p:spPr>
          <a:xfrm>
            <a:off x="9091364" y="2447297"/>
            <a:ext cx="2351653" cy="1526187"/>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WordPress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具有丰富的插件和模板系统，是当前最受欢迎的网站内容管理系统。</a:t>
            </a:r>
          </a:p>
        </p:txBody>
      </p:sp>
      <p:sp>
        <p:nvSpPr>
          <p:cNvPr id="49" name="任意多边形: 形状 48">
            <a:extLst>
              <a:ext uri="{FF2B5EF4-FFF2-40B4-BE49-F238E27FC236}">
                <a16:creationId xmlns:a16="http://schemas.microsoft.com/office/drawing/2014/main" id="{541080E2-B828-41BA-8003-2F3B28DE36FF}"/>
              </a:ext>
            </a:extLst>
          </p:cNvPr>
          <p:cNvSpPr/>
          <p:nvPr/>
        </p:nvSpPr>
        <p:spPr>
          <a:xfrm>
            <a:off x="8958839" y="159880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0" name="文本框 49">
            <a:extLst>
              <a:ext uri="{FF2B5EF4-FFF2-40B4-BE49-F238E27FC236}">
                <a16:creationId xmlns:a16="http://schemas.microsoft.com/office/drawing/2014/main" id="{45AB63F3-9C5F-41DB-B48B-FE1D90560DF9}"/>
              </a:ext>
            </a:extLst>
          </p:cNvPr>
          <p:cNvSpPr txBox="1"/>
          <p:nvPr/>
        </p:nvSpPr>
        <p:spPr>
          <a:xfrm>
            <a:off x="9091364" y="1865493"/>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优势</a:t>
            </a:r>
          </a:p>
        </p:txBody>
      </p:sp>
    </p:spTree>
    <p:extLst>
      <p:ext uri="{BB962C8B-B14F-4D97-AF65-F5344CB8AC3E}">
        <p14:creationId xmlns:p14="http://schemas.microsoft.com/office/powerpoint/2010/main" val="1819417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搭建</a:t>
            </a:r>
            <a:r>
              <a:rPr lang="en-US" altLang="zh-CN" sz="3600" b="1" dirty="0">
                <a:solidFill>
                  <a:schemeClr val="accent1"/>
                </a:solidFill>
                <a:latin typeface="微软雅黑" panose="020B0503020204020204" pitchFamily="34" charset="-122"/>
                <a:ea typeface="微软雅黑" panose="020B0503020204020204" pitchFamily="34" charset="-122"/>
              </a:rPr>
              <a:t>WordPress</a:t>
            </a:r>
            <a:r>
              <a:rPr lang="zh-CN" altLang="en-US" sz="3600" b="1" dirty="0">
                <a:solidFill>
                  <a:schemeClr val="accent1"/>
                </a:solidFill>
                <a:latin typeface="微软雅黑" panose="020B0503020204020204" pitchFamily="34" charset="-122"/>
                <a:ea typeface="微软雅黑" panose="020B0503020204020204" pitchFamily="34" charset="-122"/>
              </a:rPr>
              <a:t>博客</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Build A WordPress Blog</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搭建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WordPress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博客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6" name="矩形: 圆角 25">
            <a:extLst>
              <a:ext uri="{FF2B5EF4-FFF2-40B4-BE49-F238E27FC236}">
                <a16:creationId xmlns:a16="http://schemas.microsoft.com/office/drawing/2014/main" id="{C89C671B-9418-45B7-B48C-31D980BAEED2}"/>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WordPress</a:t>
            </a:r>
            <a:r>
              <a:rPr lang="zh-CN" altLang="en-US" dirty="0">
                <a:solidFill>
                  <a:schemeClr val="tx1"/>
                </a:solidFill>
                <a:latin typeface="微软雅黑" panose="020B0503020204020204" pitchFamily="34" charset="-122"/>
                <a:ea typeface="微软雅黑" panose="020B0503020204020204" pitchFamily="34" charset="-122"/>
              </a:rPr>
              <a:t>网站的首页面</a:t>
            </a:r>
          </a:p>
        </p:txBody>
      </p:sp>
      <p:sp>
        <p:nvSpPr>
          <p:cNvPr id="28" name="矩形: 圆角 27">
            <a:extLst>
              <a:ext uri="{FF2B5EF4-FFF2-40B4-BE49-F238E27FC236}">
                <a16:creationId xmlns:a16="http://schemas.microsoft.com/office/drawing/2014/main" id="{9CE092F4-5D75-452F-9679-B86E529986BC}"/>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填写安装信息</a:t>
            </a:r>
          </a:p>
        </p:txBody>
      </p:sp>
      <p:sp>
        <p:nvSpPr>
          <p:cNvPr id="29" name="箭头: 右 28">
            <a:extLst>
              <a:ext uri="{FF2B5EF4-FFF2-40B4-BE49-F238E27FC236}">
                <a16:creationId xmlns:a16="http://schemas.microsoft.com/office/drawing/2014/main" id="{D6B14593-33DA-457A-BF7F-7A3AB02466B1}"/>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B3BA2A4D-1F28-4F91-AEAD-5BE8ED0B869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确认安装</a:t>
            </a:r>
            <a:r>
              <a:rPr lang="en-US" altLang="zh-CN" dirty="0">
                <a:solidFill>
                  <a:schemeClr val="tx1"/>
                </a:solidFill>
                <a:latin typeface="微软雅黑" panose="020B0503020204020204" pitchFamily="34" charset="-122"/>
                <a:ea typeface="微软雅黑" panose="020B0503020204020204" pitchFamily="34" charset="-122"/>
              </a:rPr>
              <a:t>WordPress</a:t>
            </a:r>
            <a:r>
              <a:rPr lang="zh-CN" altLang="en-US" dirty="0">
                <a:solidFill>
                  <a:schemeClr val="tx1"/>
                </a:solidFill>
                <a:latin typeface="微软雅黑" panose="020B0503020204020204" pitchFamily="34" charset="-122"/>
                <a:ea typeface="微软雅黑" panose="020B0503020204020204" pitchFamily="34" charset="-122"/>
              </a:rPr>
              <a:t>网站系统</a:t>
            </a:r>
          </a:p>
        </p:txBody>
      </p:sp>
      <p:sp>
        <p:nvSpPr>
          <p:cNvPr id="35" name="箭头: 右 34">
            <a:extLst>
              <a:ext uri="{FF2B5EF4-FFF2-40B4-BE49-F238E27FC236}">
                <a16:creationId xmlns:a16="http://schemas.microsoft.com/office/drawing/2014/main" id="{DBB1DEF7-9789-47AF-B833-9CFE1860BE8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a:extLst>
              <a:ext uri="{FF2B5EF4-FFF2-40B4-BE49-F238E27FC236}">
                <a16:creationId xmlns:a16="http://schemas.microsoft.com/office/drawing/2014/main" id="{73469764-FD37-4792-91B1-E34DFA6A1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194" y="2121833"/>
            <a:ext cx="3625420" cy="221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708FF7F2-66FF-48BB-8F12-504377DBA2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289" y="2120124"/>
            <a:ext cx="3625421" cy="22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BA0378EB-6CC2-4AD1-AFB3-AF2E3EDD90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6007" y="2120124"/>
            <a:ext cx="3625420" cy="22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24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F8E4B2-1FC5-41EA-AAF6-43D2550E1413}"/>
              </a:ext>
            </a:extLst>
          </p:cNvPr>
          <p:cNvPicPr>
            <a:picLocks noChangeAspect="1"/>
          </p:cNvPicPr>
          <p:nvPr/>
        </p:nvPicPr>
        <p:blipFill rotWithShape="1">
          <a:blip r:embed="rId3">
            <a:extLst>
              <a:ext uri="{28A0092B-C50C-407E-A947-70E740481C1C}">
                <a14:useLocalDpi xmlns:a14="http://schemas.microsoft.com/office/drawing/2010/main" val="0"/>
              </a:ext>
            </a:extLst>
          </a:blip>
          <a:srcRect r="2082"/>
          <a:stretch/>
        </p:blipFill>
        <p:spPr>
          <a:xfrm>
            <a:off x="5001771" y="702"/>
            <a:ext cx="7190229" cy="6858000"/>
          </a:xfrm>
          <a:prstGeom prst="rect">
            <a:avLst/>
          </a:prstGeom>
        </p:spPr>
      </p:pic>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grpSp>
        <p:nvGrpSpPr>
          <p:cNvPr id="10" name="组合 9">
            <a:extLst>
              <a:ext uri="{FF2B5EF4-FFF2-40B4-BE49-F238E27FC236}">
                <a16:creationId xmlns:a16="http://schemas.microsoft.com/office/drawing/2014/main" id="{2A420798-6D5C-4241-AE37-C7736A335BF5}"/>
              </a:ext>
            </a:extLst>
          </p:cNvPr>
          <p:cNvGrpSpPr/>
          <p:nvPr/>
        </p:nvGrpSpPr>
        <p:grpSpPr>
          <a:xfrm>
            <a:off x="37592" y="2188611"/>
            <a:ext cx="3326710" cy="830997"/>
            <a:chOff x="185047" y="2263262"/>
            <a:chExt cx="3326710" cy="830997"/>
          </a:xfrm>
        </p:grpSpPr>
        <p:sp>
          <p:nvSpPr>
            <p:cNvPr id="26" name="文本框 25"/>
            <p:cNvSpPr txBox="1"/>
            <p:nvPr/>
          </p:nvSpPr>
          <p:spPr>
            <a:xfrm>
              <a:off x="1064143" y="2417151"/>
              <a:ext cx="2447614"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源码包程序</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Source Package Program</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p:cNvSpPr txBox="1"/>
            <p:nvPr/>
          </p:nvSpPr>
          <p:spPr>
            <a:xfrm>
              <a:off x="185047" y="226326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0930ACDD-6974-4AEE-A3F7-8541BBEB7522}"/>
              </a:ext>
            </a:extLst>
          </p:cNvPr>
          <p:cNvGrpSpPr/>
          <p:nvPr/>
        </p:nvGrpSpPr>
        <p:grpSpPr>
          <a:xfrm>
            <a:off x="3449751" y="2188611"/>
            <a:ext cx="3889748" cy="984886"/>
            <a:chOff x="3360777" y="2137216"/>
            <a:chExt cx="3889748" cy="984886"/>
          </a:xfrm>
        </p:grpSpPr>
        <p:sp>
          <p:nvSpPr>
            <p:cNvPr id="40" name="文本框 39"/>
            <p:cNvSpPr txBox="1"/>
            <p:nvPr/>
          </p:nvSpPr>
          <p:spPr>
            <a:xfrm>
              <a:off x="4239875" y="2291105"/>
              <a:ext cx="3010650" cy="830997"/>
            </a:xfrm>
            <a:prstGeom prst="rect">
              <a:avLst/>
            </a:prstGeom>
            <a:noFill/>
          </p:spPr>
          <p:txBody>
            <a:bodyPr wrap="square" rtlCol="0">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LNMP</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动态网站部署架构</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LNMP Dynamic Website Deployment Architecture</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p:cNvSpPr txBox="1"/>
            <p:nvPr/>
          </p:nvSpPr>
          <p:spPr>
            <a:xfrm>
              <a:off x="3360777" y="213721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圆角 7">
            <a:extLst>
              <a:ext uri="{FF2B5EF4-FFF2-40B4-BE49-F238E27FC236}">
                <a16:creationId xmlns:a16="http://schemas.microsoft.com/office/drawing/2014/main" id="{8F985FD2-8E20-485E-BADB-442EE373A51F}"/>
              </a:ext>
            </a:extLst>
          </p:cNvPr>
          <p:cNvSpPr/>
          <p:nvPr/>
        </p:nvSpPr>
        <p:spPr>
          <a:xfrm>
            <a:off x="3441990" y="2075261"/>
            <a:ext cx="3897509"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C3EE372-DFF2-41CC-B158-614A7E402066}"/>
              </a:ext>
            </a:extLst>
          </p:cNvPr>
          <p:cNvSpPr/>
          <p:nvPr/>
        </p:nvSpPr>
        <p:spPr>
          <a:xfrm>
            <a:off x="0" y="207296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4D178DA3-7772-4C29-8A19-193223601320}"/>
              </a:ext>
            </a:extLst>
          </p:cNvPr>
          <p:cNvGrpSpPr/>
          <p:nvPr/>
        </p:nvGrpSpPr>
        <p:grpSpPr>
          <a:xfrm>
            <a:off x="37592" y="3630074"/>
            <a:ext cx="3530556" cy="830997"/>
            <a:chOff x="185047" y="2263262"/>
            <a:chExt cx="3530556" cy="830997"/>
          </a:xfrm>
        </p:grpSpPr>
        <p:sp>
          <p:nvSpPr>
            <p:cNvPr id="17" name="文本框 16">
              <a:extLst>
                <a:ext uri="{FF2B5EF4-FFF2-40B4-BE49-F238E27FC236}">
                  <a16:creationId xmlns:a16="http://schemas.microsoft.com/office/drawing/2014/main" id="{4D95A003-8C23-4172-9E3E-2510FFE7804B}"/>
                </a:ext>
              </a:extLst>
            </p:cNvPr>
            <p:cNvSpPr txBox="1"/>
            <p:nvPr/>
          </p:nvSpPr>
          <p:spPr>
            <a:xfrm>
              <a:off x="1064143" y="2417151"/>
              <a:ext cx="2651460"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搭建</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WordPress</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博客</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Build A WordPress Blog</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6A2C68E6-30DB-4646-A28E-33F904301397}"/>
                </a:ext>
              </a:extLst>
            </p:cNvPr>
            <p:cNvSpPr txBox="1"/>
            <p:nvPr/>
          </p:nvSpPr>
          <p:spPr>
            <a:xfrm>
              <a:off x="185047" y="226326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9CD50DA4-EEF6-4B23-97E7-0414B890076F}"/>
              </a:ext>
            </a:extLst>
          </p:cNvPr>
          <p:cNvGrpSpPr/>
          <p:nvPr/>
        </p:nvGrpSpPr>
        <p:grpSpPr>
          <a:xfrm>
            <a:off x="3449751" y="3630074"/>
            <a:ext cx="3897508" cy="830997"/>
            <a:chOff x="3360777" y="2137216"/>
            <a:chExt cx="3897508" cy="830997"/>
          </a:xfrm>
        </p:grpSpPr>
        <p:sp>
          <p:nvSpPr>
            <p:cNvPr id="20" name="文本框 19">
              <a:extLst>
                <a:ext uri="{FF2B5EF4-FFF2-40B4-BE49-F238E27FC236}">
                  <a16:creationId xmlns:a16="http://schemas.microsoft.com/office/drawing/2014/main" id="{38F208D8-902B-49A4-979D-AE2D8E0EC303}"/>
                </a:ext>
              </a:extLst>
            </p:cNvPr>
            <p:cNvSpPr txBox="1"/>
            <p:nvPr/>
          </p:nvSpPr>
          <p:spPr>
            <a:xfrm>
              <a:off x="4239874" y="2291105"/>
              <a:ext cx="3018411"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选购服务器主机</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Purchase Server Host</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B43E709A-6634-4718-B4B5-9E70D93E01D6}"/>
                </a:ext>
              </a:extLst>
            </p:cNvPr>
            <p:cNvSpPr txBox="1"/>
            <p:nvPr/>
          </p:nvSpPr>
          <p:spPr>
            <a:xfrm>
              <a:off x="3360777" y="213721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 name="矩形: 圆角 21">
            <a:extLst>
              <a:ext uri="{FF2B5EF4-FFF2-40B4-BE49-F238E27FC236}">
                <a16:creationId xmlns:a16="http://schemas.microsoft.com/office/drawing/2014/main" id="{619C7199-1698-4717-A49A-4398330BF086}"/>
              </a:ext>
            </a:extLst>
          </p:cNvPr>
          <p:cNvSpPr/>
          <p:nvPr/>
        </p:nvSpPr>
        <p:spPr>
          <a:xfrm>
            <a:off x="3441990" y="3447151"/>
            <a:ext cx="3897509"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1BEB0C88-7F5E-4281-AABF-6DC44CCF1846}"/>
              </a:ext>
            </a:extLst>
          </p:cNvPr>
          <p:cNvSpPr/>
          <p:nvPr/>
        </p:nvSpPr>
        <p:spPr>
          <a:xfrm>
            <a:off x="0" y="344485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3D704D9-EA86-41AB-8274-969E7971C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194" y="2120124"/>
            <a:ext cx="3625420" cy="221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搭建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WordPress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博客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6" name="矩形: 圆角 25">
            <a:extLst>
              <a:ext uri="{FF2B5EF4-FFF2-40B4-BE49-F238E27FC236}">
                <a16:creationId xmlns:a16="http://schemas.microsoft.com/office/drawing/2014/main" id="{C89C671B-9418-45B7-B48C-31D980BAEED2}"/>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填网站标题及管理员名称</a:t>
            </a:r>
          </a:p>
        </p:txBody>
      </p:sp>
      <p:sp>
        <p:nvSpPr>
          <p:cNvPr id="28" name="矩形: 圆角 27">
            <a:extLst>
              <a:ext uri="{FF2B5EF4-FFF2-40B4-BE49-F238E27FC236}">
                <a16:creationId xmlns:a16="http://schemas.microsoft.com/office/drawing/2014/main" id="{9CE092F4-5D75-452F-9679-B86E529986BC}"/>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安装成功后的界面</a:t>
            </a:r>
          </a:p>
        </p:txBody>
      </p:sp>
      <p:sp>
        <p:nvSpPr>
          <p:cNvPr id="29" name="箭头: 右 28">
            <a:extLst>
              <a:ext uri="{FF2B5EF4-FFF2-40B4-BE49-F238E27FC236}">
                <a16:creationId xmlns:a16="http://schemas.microsoft.com/office/drawing/2014/main" id="{D6B14593-33DA-457A-BF7F-7A3AB02466B1}"/>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B3BA2A4D-1F28-4F91-AEAD-5BE8ED0B869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填写网站账号和密码</a:t>
            </a:r>
          </a:p>
        </p:txBody>
      </p:sp>
      <p:sp>
        <p:nvSpPr>
          <p:cNvPr id="35" name="箭头: 右 34">
            <a:extLst>
              <a:ext uri="{FF2B5EF4-FFF2-40B4-BE49-F238E27FC236}">
                <a16:creationId xmlns:a16="http://schemas.microsoft.com/office/drawing/2014/main" id="{DBB1DEF7-9789-47AF-B833-9CFE1860BE8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a:extLst>
              <a:ext uri="{FF2B5EF4-FFF2-40B4-BE49-F238E27FC236}">
                <a16:creationId xmlns:a16="http://schemas.microsoft.com/office/drawing/2014/main" id="{6F47751A-66EC-492B-97B0-560DE91115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290" y="2120125"/>
            <a:ext cx="3625420" cy="221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a:extLst>
              <a:ext uri="{FF2B5EF4-FFF2-40B4-BE49-F238E27FC236}">
                <a16:creationId xmlns:a16="http://schemas.microsoft.com/office/drawing/2014/main" id="{5F24FEC1-5CFB-4351-93B8-C28FCBFD1E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7386" y="2120124"/>
            <a:ext cx="3629114" cy="221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18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639B2D5-84FD-4699-B2BE-078E68462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837" y="1356445"/>
            <a:ext cx="5894327" cy="359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搭建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WordPress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博客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6" name="矩形: 圆角 25">
            <a:extLst>
              <a:ext uri="{FF2B5EF4-FFF2-40B4-BE49-F238E27FC236}">
                <a16:creationId xmlns:a16="http://schemas.microsoft.com/office/drawing/2014/main" id="{C89C671B-9418-45B7-B48C-31D980BAEED2}"/>
              </a:ext>
            </a:extLst>
          </p:cNvPr>
          <p:cNvSpPr/>
          <p:nvPr/>
        </p:nvSpPr>
        <p:spPr>
          <a:xfrm>
            <a:off x="4771635" y="5079142"/>
            <a:ext cx="26487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WordPress</a:t>
            </a:r>
            <a:r>
              <a:rPr lang="zh-CN" altLang="en-US" dirty="0">
                <a:solidFill>
                  <a:schemeClr val="tx1"/>
                </a:solidFill>
                <a:latin typeface="微软雅黑" panose="020B0503020204020204" pitchFamily="34" charset="-122"/>
                <a:ea typeface="微软雅黑" panose="020B0503020204020204" pitchFamily="34" charset="-122"/>
              </a:rPr>
              <a:t>的管理后台</a:t>
            </a:r>
          </a:p>
        </p:txBody>
      </p:sp>
    </p:spTree>
    <p:extLst>
      <p:ext uri="{BB962C8B-B14F-4D97-AF65-F5344CB8AC3E}">
        <p14:creationId xmlns:p14="http://schemas.microsoft.com/office/powerpoint/2010/main" val="94054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选购服务器主机</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Purchase Server Host</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flipH="1">
            <a:off x="6224924"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82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选购服务器主机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圆角 11">
            <a:extLst>
              <a:ext uri="{FF2B5EF4-FFF2-40B4-BE49-F238E27FC236}">
                <a16:creationId xmlns:a16="http://schemas.microsoft.com/office/drawing/2014/main" id="{A1853550-1E0B-440A-8C81-084DDB865E88}"/>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0702A9BF-D7A8-4D29-A146-F11C94ECDCC4}"/>
              </a:ext>
            </a:extLst>
          </p:cNvPr>
          <p:cNvSpPr txBox="1"/>
          <p:nvPr/>
        </p:nvSpPr>
        <p:spPr>
          <a:xfrm>
            <a:off x="1361134"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在一台服务器中划分一定的磁盘空间供用户放置网站信息、存放数据等；</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仅提供基础的网站访问、数据存放与传输功能；能够极大地降低用户费用，也几乎不需要用户来维护网站以外的服务；</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适合小型网站。</a:t>
            </a:r>
          </a:p>
        </p:txBody>
      </p:sp>
      <p:sp>
        <p:nvSpPr>
          <p:cNvPr id="15" name="任意多边形: 形状 14">
            <a:extLst>
              <a:ext uri="{FF2B5EF4-FFF2-40B4-BE49-F238E27FC236}">
                <a16:creationId xmlns:a16="http://schemas.microsoft.com/office/drawing/2014/main" id="{BA32863D-32BE-40EB-B576-A6C956394F48}"/>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C68B03ED-1D21-4C14-845D-8CE1145BBAF0}"/>
              </a:ext>
            </a:extLst>
          </p:cNvPr>
          <p:cNvSpPr txBox="1"/>
          <p:nvPr/>
        </p:nvSpPr>
        <p:spPr>
          <a:xfrm>
            <a:off x="1329096" y="181189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虚拟主机</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3E1BB61C-10E0-4CB9-A7BF-B3D58CBCFA05}"/>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任意多边形: 形状 17">
            <a:extLst>
              <a:ext uri="{FF2B5EF4-FFF2-40B4-BE49-F238E27FC236}">
                <a16:creationId xmlns:a16="http://schemas.microsoft.com/office/drawing/2014/main" id="{A8C19A76-6AB3-4677-AC54-55BE0D8CD9FB}"/>
              </a:ext>
            </a:extLst>
          </p:cNvPr>
          <p:cNvSpPr/>
          <p:nvPr/>
        </p:nvSpPr>
        <p:spPr>
          <a:xfrm>
            <a:off x="6278676" y="1545209"/>
            <a:ext cx="466024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30DB793A-918B-44C5-AC4B-BA43EA730667}"/>
              </a:ext>
            </a:extLst>
          </p:cNvPr>
          <p:cNvSpPr txBox="1"/>
          <p:nvPr/>
        </p:nvSpPr>
        <p:spPr>
          <a:xfrm>
            <a:off x="6411201" y="1811894"/>
            <a:ext cx="6896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微软雅黑" panose="020B0503020204020204" pitchFamily="34" charset="-122"/>
                <a:ea typeface="微软雅黑" panose="020B0503020204020204" pitchFamily="34" charset="-122"/>
              </a:rPr>
              <a:t>VPS</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0BB8004-2C84-40AB-8BDC-BDACF2299312}"/>
              </a:ext>
            </a:extLst>
          </p:cNvPr>
          <p:cNvSpPr txBox="1"/>
          <p:nvPr/>
        </p:nvSpPr>
        <p:spPr>
          <a:xfrm>
            <a:off x="6411201" y="2353942"/>
            <a:ext cx="4323400"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Virtual Private Server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，虚拟专用服务器），在一台服务器中利用</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OpenVZ</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Xen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KVM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等虚拟化技术模拟出多台“主机”（即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VPS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），每个主机都有独立的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地址、操作系统；</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不同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VPS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之间的磁盘空间、内存、</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、进程与系统配置完全隔离，用户可自由使用分配到的主机中的所有资源，为此需要具备一定的维护系统的能力；</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适合小型网站。</a:t>
            </a:r>
          </a:p>
        </p:txBody>
      </p:sp>
    </p:spTree>
    <p:extLst>
      <p:ext uri="{BB962C8B-B14F-4D97-AF65-F5344CB8AC3E}">
        <p14:creationId xmlns:p14="http://schemas.microsoft.com/office/powerpoint/2010/main" val="1899784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选购服务器主机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圆角 11">
            <a:extLst>
              <a:ext uri="{FF2B5EF4-FFF2-40B4-BE49-F238E27FC236}">
                <a16:creationId xmlns:a16="http://schemas.microsoft.com/office/drawing/2014/main" id="{A1853550-1E0B-440A-8C81-084DDB865E88}"/>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0702A9BF-D7A8-4D29-A146-F11C94ECDCC4}"/>
              </a:ext>
            </a:extLst>
          </p:cNvPr>
          <p:cNvSpPr txBox="1"/>
          <p:nvPr/>
        </p:nvSpPr>
        <p:spPr>
          <a:xfrm>
            <a:off x="1361134" y="2353942"/>
            <a:ext cx="4323400"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Elastic Compute Service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，弹性计算服务</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通常称为云服务器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），是一种整合了计算、存储、网络，能够做到弹性伸缩的计算服务；</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使用起来与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VPS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几乎一样，差别是云服务器是建立在一组集群服务器中，每个服务器都会保存一个主机的镜像（备份），从而大大提升了安全性和稳定性；另外还具备灵活性与扩展性；</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用户只需按使用量付费即可；</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适合大中小型网站。</a:t>
            </a:r>
          </a:p>
        </p:txBody>
      </p:sp>
      <p:sp>
        <p:nvSpPr>
          <p:cNvPr id="15" name="任意多边形: 形状 14">
            <a:extLst>
              <a:ext uri="{FF2B5EF4-FFF2-40B4-BE49-F238E27FC236}">
                <a16:creationId xmlns:a16="http://schemas.microsoft.com/office/drawing/2014/main" id="{BA32863D-32BE-40EB-B576-A6C956394F48}"/>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C68B03ED-1D21-4C14-845D-8CE1145BBAF0}"/>
              </a:ext>
            </a:extLst>
          </p:cNvPr>
          <p:cNvSpPr txBox="1"/>
          <p:nvPr/>
        </p:nvSpPr>
        <p:spPr>
          <a:xfrm>
            <a:off x="1329096" y="1811894"/>
            <a:ext cx="6575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微软雅黑" panose="020B0503020204020204" pitchFamily="34" charset="-122"/>
                <a:ea typeface="微软雅黑" panose="020B0503020204020204" pitchFamily="34" charset="-122"/>
              </a:rPr>
              <a:t>ECS</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3E1BB61C-10E0-4CB9-A7BF-B3D58CBCFA05}"/>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任意多边形: 形状 17">
            <a:extLst>
              <a:ext uri="{FF2B5EF4-FFF2-40B4-BE49-F238E27FC236}">
                <a16:creationId xmlns:a16="http://schemas.microsoft.com/office/drawing/2014/main" id="{A8C19A76-6AB3-4677-AC54-55BE0D8CD9FB}"/>
              </a:ext>
            </a:extLst>
          </p:cNvPr>
          <p:cNvSpPr/>
          <p:nvPr/>
        </p:nvSpPr>
        <p:spPr>
          <a:xfrm>
            <a:off x="6278676" y="1545209"/>
            <a:ext cx="466024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30DB793A-918B-44C5-AC4B-BA43EA730667}"/>
              </a:ext>
            </a:extLst>
          </p:cNvPr>
          <p:cNvSpPr txBox="1"/>
          <p:nvPr/>
        </p:nvSpPr>
        <p:spPr>
          <a:xfrm>
            <a:off x="6411201" y="1811894"/>
            <a:ext cx="14670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独立服务器</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0BB8004-2C84-40AB-8BDC-BDACF2299312}"/>
              </a:ext>
            </a:extLst>
          </p:cNvPr>
          <p:cNvSpPr txBox="1"/>
          <p:nvPr/>
        </p:nvSpPr>
        <p:spPr>
          <a:xfrm>
            <a:off x="6411201" y="2353942"/>
            <a:ext cx="4323400"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这台服务器仅提供给用户一个人使用，其使用方式分为租用方式与托管方式。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租用方式是硬件设备由</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IDC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服务商的机房负责维护，用户一般需要自行安装相应的软件并部署网站服务，这减轻了用户在硬件设备上的投入，比较适合大中型网站。</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托管方式</a:t>
            </a:r>
            <a:r>
              <a:rPr lang="zh-CN" altLang="en-US" sz="1600" dirty="0">
                <a:solidFill>
                  <a:prstClr val="black"/>
                </a:solidFill>
                <a:latin typeface="微软雅黑" panose="020B0503020204020204" pitchFamily="34" charset="-122"/>
                <a:ea typeface="微软雅黑" panose="020B0503020204020204" pitchFamily="34" charset="-122"/>
              </a:rPr>
              <a:t>是</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用户对服务器硬件配置有完全的控制权，自主性强，但需要自行维护、修理服务器硬件设备；比较适合大中型网站。</a:t>
            </a:r>
          </a:p>
        </p:txBody>
      </p:sp>
    </p:spTree>
    <p:extLst>
      <p:ext uri="{BB962C8B-B14F-4D97-AF65-F5344CB8AC3E}">
        <p14:creationId xmlns:p14="http://schemas.microsoft.com/office/powerpoint/2010/main" val="555178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2E494243-3D3D-470D-B986-3726777EA8D2}"/>
              </a:ext>
            </a:extLst>
          </p:cNvPr>
          <p:cNvSpPr txBox="1"/>
          <p:nvPr/>
        </p:nvSpPr>
        <p:spPr>
          <a:xfrm>
            <a:off x="1029783" y="1354031"/>
            <a:ext cx="10346616" cy="3846822"/>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1</a:t>
            </a:r>
            <a:r>
              <a:rPr lang="zh-CN" altLang="en-US" sz="1600" b="1" dirty="0">
                <a:solidFill>
                  <a:srgbClr val="0070C0"/>
                </a:solidFill>
                <a:latin typeface="微软雅黑" panose="020B0503020204020204" pitchFamily="34" charset="-122"/>
                <a:ea typeface="微软雅黑" panose="020B0503020204020204" pitchFamily="34" charset="-122"/>
              </a:rPr>
              <a:t>．使用源码包安装服务程序的最大优点和缺点是什么？</a:t>
            </a:r>
          </a:p>
          <a:p>
            <a:pPr algn="just">
              <a:lnSpc>
                <a:spcPct val="140000"/>
              </a:lnSpc>
            </a:pPr>
            <a:r>
              <a:rPr lang="zh-CN" altLang="en-US" sz="1600" dirty="0">
                <a:latin typeface="微软雅黑" panose="020B0503020204020204" pitchFamily="34" charset="-122"/>
                <a:ea typeface="微软雅黑" panose="020B0503020204020204" pitchFamily="34" charset="-122"/>
              </a:rPr>
              <a:t>答：使用源码包安装服务程序的最大优点是，服务程序的可移植性好，而且能更好地提升服务程序的运行效率；缺点是源码包程序的安装、管理、维护和卸载都比较麻烦。</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2</a:t>
            </a:r>
            <a:r>
              <a:rPr lang="zh-CN" altLang="en-US" sz="1600" b="1" dirty="0">
                <a:solidFill>
                  <a:srgbClr val="0070C0"/>
                </a:solidFill>
                <a:latin typeface="微软雅黑" panose="020B0503020204020204" pitchFamily="34" charset="-122"/>
                <a:ea typeface="微软雅黑" panose="020B0503020204020204" pitchFamily="34" charset="-122"/>
              </a:rPr>
              <a:t>．使用源码包的方式来安装软件服务的大致步骤是什么？</a:t>
            </a:r>
          </a:p>
          <a:p>
            <a:pPr algn="just">
              <a:lnSpc>
                <a:spcPct val="140000"/>
              </a:lnSpc>
            </a:pPr>
            <a:r>
              <a:rPr lang="zh-CN" altLang="en-US" sz="1600" dirty="0">
                <a:latin typeface="微软雅黑" panose="020B0503020204020204" pitchFamily="34" charset="-122"/>
                <a:ea typeface="微软雅黑" panose="020B0503020204020204" pitchFamily="34" charset="-122"/>
              </a:rPr>
              <a:t>答：基本分为</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个步骤，分别为下载及解压源码包文件、编译源码包代码、生成二进制安装程序、运行二进制的服务程序安装包。</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3</a:t>
            </a:r>
            <a:r>
              <a:rPr lang="zh-CN" altLang="en-US" sz="1600" b="1" dirty="0">
                <a:solidFill>
                  <a:srgbClr val="0070C0"/>
                </a:solidFill>
                <a:latin typeface="微软雅黑" panose="020B0503020204020204" pitchFamily="34" charset="-122"/>
                <a:ea typeface="微软雅黑" panose="020B0503020204020204" pitchFamily="34" charset="-122"/>
              </a:rPr>
              <a:t>．</a:t>
            </a:r>
            <a:r>
              <a:rPr lang="en-US" altLang="zh-CN" sz="1600" b="1" dirty="0">
                <a:solidFill>
                  <a:srgbClr val="0070C0"/>
                </a:solidFill>
                <a:latin typeface="微软雅黑" panose="020B0503020204020204" pitchFamily="34" charset="-122"/>
                <a:ea typeface="微软雅黑" panose="020B0503020204020204" pitchFamily="34" charset="-122"/>
              </a:rPr>
              <a:t>LNMP</a:t>
            </a:r>
            <a:r>
              <a:rPr lang="zh-CN" altLang="en-US" sz="1600" b="1" dirty="0">
                <a:solidFill>
                  <a:srgbClr val="0070C0"/>
                </a:solidFill>
                <a:latin typeface="微软雅黑" panose="020B0503020204020204" pitchFamily="34" charset="-122"/>
                <a:ea typeface="微软雅黑" panose="020B0503020204020204" pitchFamily="34" charset="-122"/>
              </a:rPr>
              <a:t>动态网站部署架构通常包含了哪些服务程序？</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LNMP</a:t>
            </a:r>
            <a:r>
              <a:rPr lang="zh-CN" altLang="en-US" sz="1600" dirty="0">
                <a:latin typeface="微软雅黑" panose="020B0503020204020204" pitchFamily="34" charset="-122"/>
                <a:ea typeface="微软雅黑" panose="020B0503020204020204" pitchFamily="34" charset="-122"/>
              </a:rPr>
              <a:t>动态网站部署架构通常包含</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a:t>
            </a:r>
            <a:r>
              <a:rPr lang="en-US" altLang="zh-CN" sz="1600" dirty="0">
                <a:latin typeface="微软雅黑" panose="020B0503020204020204" pitchFamily="34" charset="-122"/>
                <a:ea typeface="微软雅黑" panose="020B0503020204020204" pitchFamily="34" charset="-122"/>
              </a:rPr>
              <a:t>Nginx</a:t>
            </a:r>
            <a:r>
              <a:rPr lang="zh-CN" altLang="en-US" sz="1600" dirty="0">
                <a:latin typeface="微软雅黑" panose="020B0503020204020204" pitchFamily="34" charset="-122"/>
                <a:ea typeface="微软雅黑" panose="020B0503020204020204" pitchFamily="34" charset="-122"/>
              </a:rPr>
              <a:t>网站服务、</a:t>
            </a:r>
            <a:r>
              <a:rPr lang="en-US" altLang="zh-CN" sz="1600" dirty="0">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数据库管理系统，以及</a:t>
            </a:r>
            <a:r>
              <a:rPr lang="en-US" altLang="zh-CN" sz="1600" dirty="0">
                <a:latin typeface="微软雅黑" panose="020B0503020204020204" pitchFamily="34" charset="-122"/>
                <a:ea typeface="微软雅黑" panose="020B0503020204020204" pitchFamily="34" charset="-122"/>
              </a:rPr>
              <a:t>PHP</a:t>
            </a:r>
            <a:r>
              <a:rPr lang="zh-CN" altLang="en-US" sz="1600" dirty="0">
                <a:latin typeface="微软雅黑" panose="020B0503020204020204" pitchFamily="34" charset="-122"/>
                <a:ea typeface="微软雅黑" panose="020B0503020204020204" pitchFamily="34" charset="-122"/>
              </a:rPr>
              <a:t>脚本语言。</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4</a:t>
            </a:r>
            <a:r>
              <a:rPr lang="zh-CN" altLang="en-US" sz="1600" b="1" dirty="0">
                <a:solidFill>
                  <a:srgbClr val="0070C0"/>
                </a:solidFill>
                <a:latin typeface="微软雅黑" panose="020B0503020204020204" pitchFamily="34" charset="-122"/>
                <a:ea typeface="微软雅黑" panose="020B0503020204020204" pitchFamily="34" charset="-122"/>
              </a:rPr>
              <a:t>．在</a:t>
            </a:r>
            <a:r>
              <a:rPr lang="en-US" altLang="zh-CN" sz="1600" b="1" dirty="0">
                <a:solidFill>
                  <a:srgbClr val="0070C0"/>
                </a:solidFill>
                <a:latin typeface="微软雅黑" panose="020B0503020204020204" pitchFamily="34" charset="-122"/>
                <a:ea typeface="微软雅黑" panose="020B0503020204020204" pitchFamily="34" charset="-122"/>
              </a:rPr>
              <a:t>MySQL</a:t>
            </a:r>
            <a:r>
              <a:rPr lang="zh-CN" altLang="en-US" sz="1600" b="1" dirty="0">
                <a:solidFill>
                  <a:srgbClr val="0070C0"/>
                </a:solidFill>
                <a:latin typeface="微软雅黑" panose="020B0503020204020204" pitchFamily="34" charset="-122"/>
                <a:ea typeface="微软雅黑" panose="020B0503020204020204" pitchFamily="34" charset="-122"/>
              </a:rPr>
              <a:t>数据库服务程序中，</a:t>
            </a:r>
            <a:r>
              <a:rPr lang="en-US" altLang="zh-CN" sz="1600" b="1" dirty="0">
                <a:solidFill>
                  <a:srgbClr val="0070C0"/>
                </a:solidFill>
                <a:latin typeface="微软雅黑" panose="020B0503020204020204" pitchFamily="34" charset="-122"/>
                <a:ea typeface="微软雅黑" panose="020B0503020204020204" pitchFamily="34" charset="-122"/>
              </a:rPr>
              <a:t>/</a:t>
            </a:r>
            <a:r>
              <a:rPr lang="en-US" altLang="zh-CN" sz="1600" b="1" dirty="0" err="1">
                <a:solidFill>
                  <a:srgbClr val="0070C0"/>
                </a:solidFill>
                <a:latin typeface="微软雅黑" panose="020B0503020204020204" pitchFamily="34" charset="-122"/>
                <a:ea typeface="微软雅黑" panose="020B0503020204020204" pitchFamily="34" charset="-122"/>
              </a:rPr>
              <a:t>usr</a:t>
            </a:r>
            <a:r>
              <a:rPr lang="en-US" altLang="zh-CN" sz="1600" b="1" dirty="0">
                <a:solidFill>
                  <a:srgbClr val="0070C0"/>
                </a:solidFill>
                <a:latin typeface="微软雅黑" panose="020B0503020204020204" pitchFamily="34" charset="-122"/>
                <a:ea typeface="微软雅黑" panose="020B0503020204020204" pitchFamily="34" charset="-122"/>
              </a:rPr>
              <a:t>/local/</a:t>
            </a:r>
            <a:r>
              <a:rPr lang="en-US" altLang="zh-CN" sz="1600" b="1" dirty="0" err="1">
                <a:solidFill>
                  <a:srgbClr val="0070C0"/>
                </a:solidFill>
                <a:latin typeface="微软雅黑" panose="020B0503020204020204" pitchFamily="34" charset="-122"/>
                <a:ea typeface="微软雅黑" panose="020B0503020204020204" pitchFamily="34" charset="-122"/>
              </a:rPr>
              <a:t>mysql</a:t>
            </a:r>
            <a:r>
              <a:rPr lang="zh-CN" altLang="en-US" sz="1600" b="1" dirty="0">
                <a:solidFill>
                  <a:srgbClr val="0070C0"/>
                </a:solidFill>
                <a:latin typeface="微软雅黑" panose="020B0503020204020204" pitchFamily="34" charset="-122"/>
                <a:ea typeface="微软雅黑" panose="020B0503020204020204" pitchFamily="34" charset="-122"/>
              </a:rPr>
              <a:t>与</a:t>
            </a:r>
            <a:r>
              <a:rPr lang="en-US" altLang="zh-CN" sz="1600" b="1" dirty="0">
                <a:solidFill>
                  <a:srgbClr val="0070C0"/>
                </a:solidFill>
                <a:latin typeface="微软雅黑" panose="020B0503020204020204" pitchFamily="34" charset="-122"/>
                <a:ea typeface="微软雅黑" panose="020B0503020204020204" pitchFamily="34" charset="-122"/>
              </a:rPr>
              <a:t>/</a:t>
            </a:r>
            <a:r>
              <a:rPr lang="en-US" altLang="zh-CN" sz="1600" b="1" dirty="0" err="1">
                <a:solidFill>
                  <a:srgbClr val="0070C0"/>
                </a:solidFill>
                <a:latin typeface="微软雅黑" panose="020B0503020204020204" pitchFamily="34" charset="-122"/>
                <a:ea typeface="微软雅黑" panose="020B0503020204020204" pitchFamily="34" charset="-122"/>
              </a:rPr>
              <a:t>usr</a:t>
            </a:r>
            <a:r>
              <a:rPr lang="en-US" altLang="zh-CN" sz="1600" b="1" dirty="0">
                <a:solidFill>
                  <a:srgbClr val="0070C0"/>
                </a:solidFill>
                <a:latin typeface="微软雅黑" panose="020B0503020204020204" pitchFamily="34" charset="-122"/>
                <a:ea typeface="微软雅黑" panose="020B0503020204020204" pitchFamily="34" charset="-122"/>
              </a:rPr>
              <a:t>/local/</a:t>
            </a:r>
            <a:r>
              <a:rPr lang="en-US" altLang="zh-CN" sz="1600" b="1" dirty="0" err="1">
                <a:solidFill>
                  <a:srgbClr val="0070C0"/>
                </a:solidFill>
                <a:latin typeface="微软雅黑" panose="020B0503020204020204" pitchFamily="34" charset="-122"/>
                <a:ea typeface="微软雅黑" panose="020B0503020204020204" pitchFamily="34" charset="-122"/>
              </a:rPr>
              <a:t>mysql</a:t>
            </a:r>
            <a:r>
              <a:rPr lang="en-US" altLang="zh-CN" sz="1600" b="1" dirty="0">
                <a:solidFill>
                  <a:srgbClr val="0070C0"/>
                </a:solidFill>
                <a:latin typeface="微软雅黑" panose="020B0503020204020204" pitchFamily="34" charset="-122"/>
                <a:ea typeface="微软雅黑" panose="020B0503020204020204" pitchFamily="34" charset="-122"/>
              </a:rPr>
              <a:t>/data</a:t>
            </a:r>
            <a:r>
              <a:rPr lang="zh-CN" altLang="en-US" sz="1600" b="1" dirty="0">
                <a:solidFill>
                  <a:srgbClr val="0070C0"/>
                </a:solidFill>
                <a:latin typeface="微软雅黑" panose="020B0503020204020204" pitchFamily="34" charset="-122"/>
                <a:ea typeface="微软雅黑" panose="020B0503020204020204" pitchFamily="34" charset="-122"/>
              </a:rPr>
              <a:t>目录的作用是什么？</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usr</a:t>
            </a:r>
            <a:r>
              <a:rPr lang="en-US" altLang="zh-CN" sz="1600" dirty="0">
                <a:latin typeface="微软雅黑" panose="020B0503020204020204" pitchFamily="34" charset="-122"/>
                <a:ea typeface="微软雅黑" panose="020B0503020204020204" pitchFamily="34" charset="-122"/>
              </a:rPr>
              <a:t>/local/</a:t>
            </a:r>
            <a:r>
              <a:rPr lang="en-US" altLang="zh-CN" sz="1600" dirty="0" err="1">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用于保存</a:t>
            </a:r>
            <a:r>
              <a:rPr lang="en-US" altLang="zh-CN" sz="1600" dirty="0">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数据库服务程序的目录，</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usr</a:t>
            </a:r>
            <a:r>
              <a:rPr lang="en-US" altLang="zh-CN" sz="1600" dirty="0">
                <a:latin typeface="微软雅黑" panose="020B0503020204020204" pitchFamily="34" charset="-122"/>
                <a:ea typeface="微软雅黑" panose="020B0503020204020204" pitchFamily="34" charset="-122"/>
              </a:rPr>
              <a:t>/local/</a:t>
            </a:r>
            <a:r>
              <a:rPr lang="en-US" altLang="zh-CN" sz="1600" dirty="0" err="1">
                <a:latin typeface="微软雅黑" panose="020B0503020204020204" pitchFamily="34" charset="-122"/>
                <a:ea typeface="微软雅黑" panose="020B0503020204020204" pitchFamily="34" charset="-122"/>
              </a:rPr>
              <a:t>mysql</a:t>
            </a:r>
            <a:r>
              <a:rPr lang="en-US" altLang="zh-CN" sz="1600" dirty="0">
                <a:latin typeface="微软雅黑" panose="020B0503020204020204" pitchFamily="34" charset="-122"/>
                <a:ea typeface="微软雅黑" panose="020B0503020204020204" pitchFamily="34" charset="-122"/>
              </a:rPr>
              <a:t>/var</a:t>
            </a:r>
            <a:r>
              <a:rPr lang="zh-CN" altLang="en-US" sz="1600" dirty="0">
                <a:latin typeface="微软雅黑" panose="020B0503020204020204" pitchFamily="34" charset="-122"/>
                <a:ea typeface="微软雅黑" panose="020B0503020204020204" pitchFamily="34" charset="-122"/>
              </a:rPr>
              <a:t>则用于保存真实数据库文件的目录。</a:t>
            </a:r>
          </a:p>
        </p:txBody>
      </p:sp>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39476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2E494243-3D3D-470D-B986-3726777EA8D2}"/>
              </a:ext>
            </a:extLst>
          </p:cNvPr>
          <p:cNvSpPr txBox="1"/>
          <p:nvPr/>
        </p:nvSpPr>
        <p:spPr>
          <a:xfrm>
            <a:off x="1029783" y="1423605"/>
            <a:ext cx="10346616" cy="2812693"/>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5</a:t>
            </a:r>
            <a:r>
              <a:rPr lang="zh-CN" altLang="en-US" sz="1600" b="1" dirty="0">
                <a:solidFill>
                  <a:srgbClr val="0070C0"/>
                </a:solidFill>
                <a:latin typeface="微软雅黑" panose="020B0503020204020204" pitchFamily="34" charset="-122"/>
                <a:ea typeface="微软雅黑" panose="020B0503020204020204" pitchFamily="34" charset="-122"/>
              </a:rPr>
              <a:t>．相较于</a:t>
            </a:r>
            <a:r>
              <a:rPr lang="en-US" altLang="zh-CN" sz="1600" b="1" dirty="0">
                <a:solidFill>
                  <a:srgbClr val="0070C0"/>
                </a:solidFill>
                <a:latin typeface="微软雅黑" panose="020B0503020204020204" pitchFamily="34" charset="-122"/>
                <a:ea typeface="微软雅黑" panose="020B0503020204020204" pitchFamily="34" charset="-122"/>
              </a:rPr>
              <a:t>Apache</a:t>
            </a:r>
            <a:r>
              <a:rPr lang="zh-CN" altLang="en-US" sz="1600" b="1" dirty="0">
                <a:solidFill>
                  <a:srgbClr val="0070C0"/>
                </a:solidFill>
                <a:latin typeface="微软雅黑" panose="020B0503020204020204" pitchFamily="34" charset="-122"/>
                <a:ea typeface="微软雅黑" panose="020B0503020204020204" pitchFamily="34" charset="-122"/>
              </a:rPr>
              <a:t>服务程序，</a:t>
            </a:r>
            <a:r>
              <a:rPr lang="en-US" altLang="zh-CN" sz="1600" b="1" dirty="0">
                <a:solidFill>
                  <a:srgbClr val="0070C0"/>
                </a:solidFill>
                <a:latin typeface="微软雅黑" panose="020B0503020204020204" pitchFamily="34" charset="-122"/>
                <a:ea typeface="微软雅黑" panose="020B0503020204020204" pitchFamily="34" charset="-122"/>
              </a:rPr>
              <a:t>Nginx</a:t>
            </a:r>
            <a:r>
              <a:rPr lang="zh-CN" altLang="en-US" sz="1600" b="1" dirty="0">
                <a:solidFill>
                  <a:srgbClr val="0070C0"/>
                </a:solidFill>
                <a:latin typeface="微软雅黑" panose="020B0503020204020204" pitchFamily="34" charset="-122"/>
                <a:ea typeface="微软雅黑" panose="020B0503020204020204" pitchFamily="34" charset="-122"/>
              </a:rPr>
              <a:t>最显著的优势是什么？</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Nginx</a:t>
            </a:r>
            <a:r>
              <a:rPr lang="zh-CN" altLang="en-US" sz="1600" dirty="0">
                <a:latin typeface="微软雅黑" panose="020B0503020204020204" pitchFamily="34" charset="-122"/>
                <a:ea typeface="微软雅黑" panose="020B0503020204020204" pitchFamily="34" charset="-122"/>
              </a:rPr>
              <a:t>服务程序比较稳定，原因是采用了分阶段的资源分配技术，降低了</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与内存的占用率，所以使用</a:t>
            </a:r>
            <a:r>
              <a:rPr lang="en-US" altLang="zh-CN" sz="1600" dirty="0">
                <a:latin typeface="微软雅黑" panose="020B0503020204020204" pitchFamily="34" charset="-122"/>
                <a:ea typeface="微软雅黑" panose="020B0503020204020204" pitchFamily="34" charset="-122"/>
              </a:rPr>
              <a:t>Nginx</a:t>
            </a:r>
            <a:r>
              <a:rPr lang="zh-CN" altLang="en-US" sz="1600" dirty="0">
                <a:latin typeface="微软雅黑" panose="020B0503020204020204" pitchFamily="34" charset="-122"/>
                <a:ea typeface="微软雅黑" panose="020B0503020204020204" pitchFamily="34" charset="-122"/>
              </a:rPr>
              <a:t>程序部署的动态网站环境不仅十分稳定、高效，而且消耗的系统资源也很少。</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6</a:t>
            </a:r>
            <a:r>
              <a:rPr lang="zh-CN" altLang="en-US" sz="1600" b="1" dirty="0">
                <a:solidFill>
                  <a:srgbClr val="0070C0"/>
                </a:solidFill>
                <a:latin typeface="微软雅黑" panose="020B0503020204020204" pitchFamily="34" charset="-122"/>
                <a:ea typeface="微软雅黑" panose="020B0503020204020204" pitchFamily="34" charset="-122"/>
              </a:rPr>
              <a:t>．如何禁止</a:t>
            </a:r>
            <a:r>
              <a:rPr lang="en-US" altLang="zh-CN" sz="1600" b="1" dirty="0">
                <a:solidFill>
                  <a:srgbClr val="0070C0"/>
                </a:solidFill>
                <a:latin typeface="微软雅黑" panose="020B0503020204020204" pitchFamily="34" charset="-122"/>
                <a:ea typeface="微软雅黑" panose="020B0503020204020204" pitchFamily="34" charset="-122"/>
              </a:rPr>
              <a:t>php</a:t>
            </a:r>
            <a:r>
              <a:rPr lang="zh-CN" altLang="en-US" sz="1600" b="1" dirty="0">
                <a:solidFill>
                  <a:srgbClr val="0070C0"/>
                </a:solidFill>
                <a:latin typeface="微软雅黑" panose="020B0503020204020204" pitchFamily="34" charset="-122"/>
                <a:ea typeface="微软雅黑" panose="020B0503020204020204" pitchFamily="34" charset="-122"/>
              </a:rPr>
              <a:t>服务程序中不安全的功能？</a:t>
            </a:r>
          </a:p>
          <a:p>
            <a:pPr algn="just">
              <a:lnSpc>
                <a:spcPct val="140000"/>
              </a:lnSpc>
            </a:pPr>
            <a:r>
              <a:rPr lang="zh-CN" altLang="en-US" sz="1600" dirty="0">
                <a:latin typeface="微软雅黑" panose="020B0503020204020204" pitchFamily="34" charset="-122"/>
                <a:ea typeface="微软雅黑" panose="020B0503020204020204" pitchFamily="34" charset="-122"/>
              </a:rPr>
              <a:t>答：编辑</a:t>
            </a:r>
            <a:r>
              <a:rPr lang="en-US" altLang="zh-CN" sz="1600" dirty="0">
                <a:latin typeface="微软雅黑" panose="020B0503020204020204" pitchFamily="34" charset="-122"/>
                <a:ea typeface="微软雅黑" panose="020B0503020204020204" pitchFamily="34" charset="-122"/>
              </a:rPr>
              <a:t>php</a:t>
            </a:r>
            <a:r>
              <a:rPr lang="zh-CN" altLang="en-US" sz="1600" dirty="0">
                <a:latin typeface="微软雅黑" panose="020B0503020204020204" pitchFamily="34" charset="-122"/>
                <a:ea typeface="微软雅黑" panose="020B0503020204020204" pitchFamily="34" charset="-122"/>
              </a:rPr>
              <a:t>服务程序的配置文件（</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usr</a:t>
            </a:r>
            <a:r>
              <a:rPr lang="en-US" altLang="zh-CN" sz="1600" dirty="0">
                <a:latin typeface="微软雅黑" panose="020B0503020204020204" pitchFamily="34" charset="-122"/>
                <a:ea typeface="微软雅黑" panose="020B0503020204020204" pitchFamily="34" charset="-122"/>
              </a:rPr>
              <a:t>/local/php/</a:t>
            </a:r>
            <a:r>
              <a:rPr lang="en-US" altLang="zh-CN" sz="1600" dirty="0" err="1">
                <a:latin typeface="微软雅黑" panose="020B0503020204020204" pitchFamily="34" charset="-122"/>
                <a:ea typeface="微软雅黑" panose="020B0503020204020204" pitchFamily="34" charset="-122"/>
              </a:rPr>
              <a:t>etc</a:t>
            </a:r>
            <a:r>
              <a:rPr lang="en-US" altLang="zh-CN" sz="1600" dirty="0">
                <a:latin typeface="微软雅黑" panose="020B0503020204020204" pitchFamily="34" charset="-122"/>
                <a:ea typeface="微软雅黑" panose="020B0503020204020204" pitchFamily="34" charset="-122"/>
              </a:rPr>
              <a:t>/php.ini</a:t>
            </a:r>
            <a:r>
              <a:rPr lang="zh-CN" altLang="en-US" sz="1600" dirty="0">
                <a:latin typeface="微软雅黑" panose="020B0503020204020204" pitchFamily="34" charset="-122"/>
                <a:ea typeface="微软雅黑" panose="020B0503020204020204" pitchFamily="34" charset="-122"/>
              </a:rPr>
              <a:t>），把要禁用的功能追加到</a:t>
            </a:r>
            <a:r>
              <a:rPr lang="en-US" altLang="zh-CN" sz="1600" dirty="0" err="1">
                <a:latin typeface="微软雅黑" panose="020B0503020204020204" pitchFamily="34" charset="-122"/>
                <a:ea typeface="微软雅黑" panose="020B0503020204020204" pitchFamily="34" charset="-122"/>
              </a:rPr>
              <a:t>disable_functions</a:t>
            </a:r>
            <a:r>
              <a:rPr lang="zh-CN" altLang="en-US" sz="1600" dirty="0">
                <a:latin typeface="微软雅黑" panose="020B0503020204020204" pitchFamily="34" charset="-122"/>
                <a:ea typeface="微软雅黑" panose="020B0503020204020204" pitchFamily="34" charset="-122"/>
              </a:rPr>
              <a:t>参数之后即可。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7</a:t>
            </a:r>
            <a:r>
              <a:rPr lang="zh-CN" altLang="en-US" sz="1600" b="1" dirty="0">
                <a:solidFill>
                  <a:srgbClr val="0070C0"/>
                </a:solidFill>
                <a:latin typeface="微软雅黑" panose="020B0503020204020204" pitchFamily="34" charset="-122"/>
                <a:ea typeface="微软雅黑" panose="020B0503020204020204" pitchFamily="34" charset="-122"/>
              </a:rPr>
              <a:t>．对于处于创业阶段的小站长群体来说，适合购买哪种服务器类型呢？</a:t>
            </a:r>
          </a:p>
          <a:p>
            <a:pPr algn="just">
              <a:lnSpc>
                <a:spcPct val="140000"/>
              </a:lnSpc>
            </a:pPr>
            <a:r>
              <a:rPr lang="zh-CN" altLang="en-US" sz="1600" dirty="0">
                <a:latin typeface="微软雅黑" panose="020B0503020204020204" pitchFamily="34" charset="-122"/>
                <a:ea typeface="微软雅黑" panose="020B0503020204020204" pitchFamily="34" charset="-122"/>
              </a:rPr>
              <a:t>答：建议他们选择云服务器类型，不但费用便宜（每个月费用不超过</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元人民币），而且性能也十分强劲。</a:t>
            </a:r>
          </a:p>
        </p:txBody>
      </p:sp>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31068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31134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前言</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2B35B568-28A6-46E6-AED0-60D26548A7F1}"/>
              </a:ext>
            </a:extLst>
          </p:cNvPr>
          <p:cNvGrpSpPr/>
          <p:nvPr/>
        </p:nvGrpSpPr>
        <p:grpSpPr>
          <a:xfrm>
            <a:off x="396010" y="1871501"/>
            <a:ext cx="10840950" cy="780772"/>
            <a:chOff x="396010" y="1225457"/>
            <a:chExt cx="10840950" cy="780772"/>
          </a:xfrm>
        </p:grpSpPr>
        <p:grpSp>
          <p:nvGrpSpPr>
            <p:cNvPr id="14" name="组合 13">
              <a:extLst>
                <a:ext uri="{FF2B5EF4-FFF2-40B4-BE49-F238E27FC236}">
                  <a16:creationId xmlns:a16="http://schemas.microsoft.com/office/drawing/2014/main" id="{C503EA49-3D3F-4161-88CE-9E8F63FA62DE}"/>
                </a:ext>
              </a:extLst>
            </p:cNvPr>
            <p:cNvGrpSpPr/>
            <p:nvPr/>
          </p:nvGrpSpPr>
          <p:grpSpPr>
            <a:xfrm>
              <a:off x="396010" y="1306459"/>
              <a:ext cx="603250" cy="699770"/>
              <a:chOff x="623443" y="1726565"/>
              <a:chExt cx="603250" cy="699770"/>
            </a:xfrm>
          </p:grpSpPr>
          <p:sp>
            <p:nvSpPr>
              <p:cNvPr id="15" name="六边形 14">
                <a:extLst>
                  <a:ext uri="{FF2B5EF4-FFF2-40B4-BE49-F238E27FC236}">
                    <a16:creationId xmlns:a16="http://schemas.microsoft.com/office/drawing/2014/main" id="{CF945CB5-1BC5-4B2B-89DE-8A440B38B727}"/>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613018D-86B6-4CE7-9C1C-BD0A483F3247}"/>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C18545FF-1FA8-46D0-B2CF-CB512CECC828}"/>
                </a:ext>
              </a:extLst>
            </p:cNvPr>
            <p:cNvSpPr txBox="1"/>
            <p:nvPr/>
          </p:nvSpPr>
          <p:spPr>
            <a:xfrm>
              <a:off x="1091113" y="1225457"/>
              <a:ext cx="10145847" cy="753220"/>
            </a:xfrm>
            <a:prstGeom prst="rect">
              <a:avLst/>
            </a:prstGeom>
            <a:noFill/>
          </p:spPr>
          <p:txBody>
            <a:bodyPr wrap="square" rtlCol="0">
              <a:spAutoFit/>
            </a:bodyPr>
            <a:lstStyle/>
            <a:p>
              <a:pPr algn="just">
                <a:lnSpc>
                  <a:spcPct val="125000"/>
                </a:lnSpc>
              </a:pPr>
              <a:r>
                <a:rPr lang="en-US" altLang="zh-CN" dirty="0">
                  <a:latin typeface="微软雅黑" panose="020B0503020204020204" pitchFamily="34" charset="-122"/>
                  <a:ea typeface="微软雅黑" panose="020B0503020204020204" pitchFamily="34" charset="-122"/>
                </a:rPr>
                <a:t>LNMP</a:t>
              </a:r>
              <a:r>
                <a:rPr lang="zh-CN" altLang="en-US" dirty="0">
                  <a:latin typeface="微软雅黑" panose="020B0503020204020204" pitchFamily="34" charset="-122"/>
                  <a:ea typeface="微软雅黑" panose="020B0503020204020204" pitchFamily="34" charset="-122"/>
                </a:rPr>
                <a:t>动态网站部署架构是一套由</a:t>
              </a:r>
              <a:r>
                <a:rPr lang="en-US" altLang="zh-CN" dirty="0">
                  <a:latin typeface="微软雅黑" panose="020B0503020204020204" pitchFamily="34" charset="-122"/>
                  <a:ea typeface="微软雅黑" panose="020B0503020204020204" pitchFamily="34" charset="-122"/>
                </a:rPr>
                <a:t>Linux + Nginx + MySQL + PHP</a:t>
              </a:r>
              <a:r>
                <a:rPr lang="zh-CN" altLang="en-US" dirty="0">
                  <a:latin typeface="微软雅黑" panose="020B0503020204020204" pitchFamily="34" charset="-122"/>
                  <a:ea typeface="微软雅黑" panose="020B0503020204020204" pitchFamily="34" charset="-122"/>
                </a:rPr>
                <a:t>组成的动态网站系统解决方案，具有免费、高效、扩展性强且资源消耗低等优良特性，目前正在被广泛使用。</a:t>
              </a:r>
            </a:p>
          </p:txBody>
        </p:sp>
      </p:grpSp>
      <p:grpSp>
        <p:nvGrpSpPr>
          <p:cNvPr id="11" name="组合 10">
            <a:extLst>
              <a:ext uri="{FF2B5EF4-FFF2-40B4-BE49-F238E27FC236}">
                <a16:creationId xmlns:a16="http://schemas.microsoft.com/office/drawing/2014/main" id="{93DB6190-7128-4E69-B622-03BFB6425638}"/>
              </a:ext>
            </a:extLst>
          </p:cNvPr>
          <p:cNvGrpSpPr/>
          <p:nvPr/>
        </p:nvGrpSpPr>
        <p:grpSpPr>
          <a:xfrm>
            <a:off x="396010" y="3204785"/>
            <a:ext cx="10840950" cy="865896"/>
            <a:chOff x="396010" y="2653893"/>
            <a:chExt cx="10840950" cy="865896"/>
          </a:xfrm>
        </p:grpSpPr>
        <p:grpSp>
          <p:nvGrpSpPr>
            <p:cNvPr id="18" name="组合 17">
              <a:extLst>
                <a:ext uri="{FF2B5EF4-FFF2-40B4-BE49-F238E27FC236}">
                  <a16:creationId xmlns:a16="http://schemas.microsoft.com/office/drawing/2014/main" id="{41095412-D2F9-40A4-984F-9C0551D30632}"/>
                </a:ext>
              </a:extLst>
            </p:cNvPr>
            <p:cNvGrpSpPr/>
            <p:nvPr/>
          </p:nvGrpSpPr>
          <p:grpSpPr>
            <a:xfrm>
              <a:off x="396010" y="2653893"/>
              <a:ext cx="603250" cy="699770"/>
              <a:chOff x="623443" y="1726565"/>
              <a:chExt cx="603250" cy="699770"/>
            </a:xfrm>
          </p:grpSpPr>
          <p:sp>
            <p:nvSpPr>
              <p:cNvPr id="19" name="六边形 18">
                <a:extLst>
                  <a:ext uri="{FF2B5EF4-FFF2-40B4-BE49-F238E27FC236}">
                    <a16:creationId xmlns:a16="http://schemas.microsoft.com/office/drawing/2014/main" id="{8F871D2C-A0A9-4F6B-B917-AC86F9C30F4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DFAE55C3-F324-4EC9-BED8-D9D45A36B67B}"/>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A03E2244-A5A4-495B-8509-FE78E82AD377}"/>
                </a:ext>
              </a:extLst>
            </p:cNvPr>
            <p:cNvSpPr txBox="1"/>
            <p:nvPr/>
          </p:nvSpPr>
          <p:spPr>
            <a:xfrm>
              <a:off x="1091113" y="2766569"/>
              <a:ext cx="10145847"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对比了使用源码包安装服务程序与使用</a:t>
              </a:r>
              <a:r>
                <a:rPr lang="en-US" altLang="zh-CN" dirty="0">
                  <a:latin typeface="微软雅黑" panose="020B0503020204020204" pitchFamily="34" charset="-122"/>
                  <a:ea typeface="微软雅黑" panose="020B0503020204020204" pitchFamily="34" charset="-122"/>
                </a:rPr>
                <a:t>RPM</a:t>
              </a:r>
              <a:r>
                <a:rPr lang="zh-CN" altLang="en-US" dirty="0">
                  <a:latin typeface="微软雅黑" panose="020B0503020204020204" pitchFamily="34" charset="-122"/>
                  <a:ea typeface="微软雅黑" panose="020B0503020204020204" pitchFamily="34" charset="-122"/>
                </a:rPr>
                <a:t>软件包安装服务程序的区别，讲解了如何手工编译源码包并安装各个服务程序，以及使用最受欢迎的</a:t>
              </a:r>
              <a:r>
                <a:rPr lang="en-US" altLang="zh-CN" dirty="0">
                  <a:latin typeface="微软雅黑" panose="020B0503020204020204" pitchFamily="34" charset="-122"/>
                  <a:ea typeface="微软雅黑" panose="020B0503020204020204" pitchFamily="34" charset="-122"/>
                </a:rPr>
                <a:t>WordPress</a:t>
              </a:r>
              <a:r>
                <a:rPr lang="zh-CN" altLang="en-US" dirty="0">
                  <a:latin typeface="微软雅黑" panose="020B0503020204020204" pitchFamily="34" charset="-122"/>
                  <a:ea typeface="微软雅黑" panose="020B0503020204020204" pitchFamily="34" charset="-122"/>
                </a:rPr>
                <a:t>博客系统验证架构环境。</a:t>
              </a:r>
            </a:p>
          </p:txBody>
        </p:sp>
      </p:grpSp>
    </p:spTree>
    <p:extLst>
      <p:ext uri="{BB962C8B-B14F-4D97-AF65-F5344CB8AC3E}">
        <p14:creationId xmlns:p14="http://schemas.microsoft.com/office/powerpoint/2010/main" val="3380320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源码包程序</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Source Package Program</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两个优势</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5" name="矩形: 圆角 24">
            <a:extLst>
              <a:ext uri="{FF2B5EF4-FFF2-40B4-BE49-F238E27FC236}">
                <a16:creationId xmlns:a16="http://schemas.microsoft.com/office/drawing/2014/main" id="{EE5CDCFF-057C-4DB5-B39D-976C291FC440}"/>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426CE6E8-553B-4DFF-99F8-1D685403FC9E}"/>
              </a:ext>
            </a:extLst>
          </p:cNvPr>
          <p:cNvSpPr txBox="1"/>
          <p:nvPr/>
        </p:nvSpPr>
        <p:spPr>
          <a:xfrm>
            <a:off x="1361134" y="2353942"/>
            <a:ext cx="4323400" cy="1895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源码包的可移植性非常好，几乎可以在任何</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系统中安装使用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RPM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软件包是针对特定系统和架构编写的指令集，必须严格地符合执行环境才能顺利安装（即只会去“生硬地”安装服务程序）。</a:t>
            </a:r>
          </a:p>
        </p:txBody>
      </p:sp>
      <p:sp>
        <p:nvSpPr>
          <p:cNvPr id="27" name="任意多边形: 形状 26">
            <a:extLst>
              <a:ext uri="{FF2B5EF4-FFF2-40B4-BE49-F238E27FC236}">
                <a16:creationId xmlns:a16="http://schemas.microsoft.com/office/drawing/2014/main" id="{16424EEF-7E97-46D6-87EB-68BF57DB8BC1}"/>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A2BF583E-E9F0-4D12-AF9E-E31367A62063}"/>
              </a:ext>
            </a:extLst>
          </p:cNvPr>
          <p:cNvSpPr txBox="1"/>
          <p:nvPr/>
        </p:nvSpPr>
        <p:spPr>
          <a:xfrm>
            <a:off x="1329096" y="181189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可移植性</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2E1A3DD9-C48D-49CB-A700-92A963C5B860}"/>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131C1EF9-63AB-4011-9BB8-BBBFE828ED55}"/>
              </a:ext>
            </a:extLst>
          </p:cNvPr>
          <p:cNvSpPr/>
          <p:nvPr/>
        </p:nvSpPr>
        <p:spPr>
          <a:xfrm>
            <a:off x="6278676" y="1545209"/>
            <a:ext cx="466024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2F281C1E-3A17-4F15-828A-1999DEC1FF8C}"/>
              </a:ext>
            </a:extLst>
          </p:cNvPr>
          <p:cNvSpPr txBox="1"/>
          <p:nvPr/>
        </p:nvSpPr>
        <p:spPr>
          <a:xfrm>
            <a:off x="6411201" y="181189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量体裁衣</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4DDA0D9-5F9A-40A4-8952-DD1EC7473DB4}"/>
              </a:ext>
            </a:extLst>
          </p:cNvPr>
          <p:cNvSpPr txBox="1"/>
          <p:nvPr/>
        </p:nvSpPr>
        <p:spPr>
          <a:xfrm>
            <a:off x="6411201"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使用源码包安装服务程序时会有一个编译过程，因此能够更好地适应安装主机的系统环境，运行效率和优化程度都会强于使用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RPM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软件包安装的服务程序。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也就是说，可以将采用源码包安装服务程序的方式看作是针对系统的“量体裁衣”。</a:t>
            </a:r>
          </a:p>
        </p:txBody>
      </p:sp>
    </p:spTree>
    <p:extLst>
      <p:ext uri="{BB962C8B-B14F-4D97-AF65-F5344CB8AC3E}">
        <p14:creationId xmlns:p14="http://schemas.microsoft.com/office/powerpoint/2010/main" val="1526076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源码包程序步骤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9" name="矩形: 圆角 18">
            <a:extLst>
              <a:ext uri="{FF2B5EF4-FFF2-40B4-BE49-F238E27FC236}">
                <a16:creationId xmlns:a16="http://schemas.microsoft.com/office/drawing/2014/main" id="{758A4BEA-0889-4FEB-A956-C32A4A18286D}"/>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D9F9A137-37B9-42A5-9E5C-B1DA57FC6742}"/>
              </a:ext>
            </a:extLst>
          </p:cNvPr>
          <p:cNvSpPr txBox="1"/>
          <p:nvPr/>
        </p:nvSpPr>
        <p:spPr>
          <a:xfrm>
            <a:off x="1361134"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下载及解压源码包文件。为了方便在网络中传输，源码包文件通常会在归档后使用</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gzip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bzip2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等格式进行压缩，因此一般会具有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.tar.gz</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.tar.bz2</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的后缀。要想使用源码包安装服务程序，必须先把里面的内容解压出来，然后再切换到源码包文件的目录中。</a:t>
            </a:r>
          </a:p>
        </p:txBody>
      </p:sp>
      <p:sp>
        <p:nvSpPr>
          <p:cNvPr id="22" name="任意多边形: 形状 21">
            <a:extLst>
              <a:ext uri="{FF2B5EF4-FFF2-40B4-BE49-F238E27FC236}">
                <a16:creationId xmlns:a16="http://schemas.microsoft.com/office/drawing/2014/main" id="{2F1B8D8A-ED23-4CF7-BA3C-97335386DB14}"/>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4CCC1393-6BCE-4A6D-92C8-47A9858388D6}"/>
              </a:ext>
            </a:extLst>
          </p:cNvPr>
          <p:cNvSpPr txBox="1"/>
          <p:nvPr/>
        </p:nvSpPr>
        <p:spPr>
          <a:xfrm>
            <a:off x="1329096" y="181189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第</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步</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E65E3D14-59B6-4555-9CDC-B045ADF94A5F}"/>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任意多边形: 形状 29">
            <a:extLst>
              <a:ext uri="{FF2B5EF4-FFF2-40B4-BE49-F238E27FC236}">
                <a16:creationId xmlns:a16="http://schemas.microsoft.com/office/drawing/2014/main" id="{983FAA0A-8D99-4E3B-A030-8534C7DEAA42}"/>
              </a:ext>
            </a:extLst>
          </p:cNvPr>
          <p:cNvSpPr/>
          <p:nvPr/>
        </p:nvSpPr>
        <p:spPr>
          <a:xfrm>
            <a:off x="6278676" y="1545209"/>
            <a:ext cx="466024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E360A5CE-C720-4AB8-8C97-17DA7042F000}"/>
              </a:ext>
            </a:extLst>
          </p:cNvPr>
          <p:cNvSpPr txBox="1"/>
          <p:nvPr/>
        </p:nvSpPr>
        <p:spPr>
          <a:xfrm>
            <a:off x="6411201" y="1811894"/>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第</a:t>
            </a:r>
            <a:r>
              <a:rPr lang="en-US" altLang="zh-CN" sz="2000" b="1" dirty="0">
                <a:solidFill>
                  <a:prstClr val="white"/>
                </a:solidFill>
                <a:latin typeface="微软雅黑" panose="020B0503020204020204" pitchFamily="34" charset="-122"/>
                <a:ea typeface="微软雅黑" panose="020B0503020204020204" pitchFamily="34" charset="-122"/>
              </a:rPr>
              <a:t>2</a:t>
            </a:r>
            <a:r>
              <a:rPr lang="zh-CN" altLang="en-US" sz="2000" b="1" dirty="0">
                <a:solidFill>
                  <a:prstClr val="white"/>
                </a:solidFill>
                <a:latin typeface="微软雅黑" panose="020B0503020204020204" pitchFamily="34" charset="-122"/>
                <a:ea typeface="微软雅黑" panose="020B0503020204020204" pitchFamily="34" charset="-122"/>
              </a:rPr>
              <a:t>步</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7206608-9F73-498A-BA04-AE2BE3BFC3DB}"/>
              </a:ext>
            </a:extLst>
          </p:cNvPr>
          <p:cNvSpPr txBox="1"/>
          <p:nvPr/>
        </p:nvSpPr>
        <p:spPr>
          <a:xfrm>
            <a:off x="6411201" y="2353942"/>
            <a:ext cx="4323400" cy="374217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编译源码包代码。在正式使用源码包安装服务程序之前，还需要使用编译脚本针对当前系统进行一系列的评估工作，包括对源码包文件、软件之间及函数库之间的依赖关系、编译器、汇编器及链接器进行检查。我们还可以根据需要来追加</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--prefix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参数，以指定稍后源码包程序的安装路径，从而对服务程序的安装过程更加可控。当编译工作结束后，如果系统环境符合安装要求，一般会自动在当前目录下生成一个</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Makefile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安装文件。</a:t>
            </a:r>
          </a:p>
        </p:txBody>
      </p:sp>
    </p:spTree>
    <p:extLst>
      <p:ext uri="{BB962C8B-B14F-4D97-AF65-F5344CB8AC3E}">
        <p14:creationId xmlns:p14="http://schemas.microsoft.com/office/powerpoint/2010/main" val="1366193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源码包程序步骤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 name="矩形: 圆角 17">
            <a:extLst>
              <a:ext uri="{FF2B5EF4-FFF2-40B4-BE49-F238E27FC236}">
                <a16:creationId xmlns:a16="http://schemas.microsoft.com/office/drawing/2014/main" id="{571C8249-D60B-43A3-960C-93FFE8C51C9D}"/>
              </a:ext>
            </a:extLst>
          </p:cNvPr>
          <p:cNvSpPr/>
          <p:nvPr/>
        </p:nvSpPr>
        <p:spPr>
          <a:xfrm>
            <a:off x="896016"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B43EC20-AFB9-4147-804C-D84E8CB08D27}"/>
              </a:ext>
            </a:extLst>
          </p:cNvPr>
          <p:cNvSpPr txBox="1"/>
          <p:nvPr/>
        </p:nvSpPr>
        <p:spPr>
          <a:xfrm>
            <a:off x="1016694" y="2289974"/>
            <a:ext cx="3058350"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生成二进制安装程序。刚刚生成的</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Makefile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文件中会保存与系统环境、软件依赖关系和安装规则等相关的内容，接下来便可以使用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make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命令来根据</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Makefile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文件内容提供的合适规则编译生成出真正可供用户安装服务程序的二进制可执行文件了。</a:t>
            </a:r>
          </a:p>
        </p:txBody>
      </p:sp>
      <p:sp>
        <p:nvSpPr>
          <p:cNvPr id="25" name="任意多边形: 形状 24">
            <a:extLst>
              <a:ext uri="{FF2B5EF4-FFF2-40B4-BE49-F238E27FC236}">
                <a16:creationId xmlns:a16="http://schemas.microsoft.com/office/drawing/2014/main" id="{353CA490-4953-4F50-85C5-8EBC16D4EA38}"/>
              </a:ext>
            </a:extLst>
          </p:cNvPr>
          <p:cNvSpPr/>
          <p:nvPr/>
        </p:nvSpPr>
        <p:spPr>
          <a:xfrm>
            <a:off x="884168" y="1337621"/>
            <a:ext cx="3277305" cy="854202"/>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76676927-48B1-4491-A721-37FEDA983360}"/>
              </a:ext>
            </a:extLst>
          </p:cNvPr>
          <p:cNvSpPr txBox="1"/>
          <p:nvPr/>
        </p:nvSpPr>
        <p:spPr>
          <a:xfrm>
            <a:off x="1016693" y="1636951"/>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7" name="矩形: 圆角 26">
            <a:extLst>
              <a:ext uri="{FF2B5EF4-FFF2-40B4-BE49-F238E27FC236}">
                <a16:creationId xmlns:a16="http://schemas.microsoft.com/office/drawing/2014/main" id="{FA0B7F43-90BB-4C2B-B88A-396DE3C905E0}"/>
              </a:ext>
            </a:extLst>
          </p:cNvPr>
          <p:cNvSpPr/>
          <p:nvPr/>
        </p:nvSpPr>
        <p:spPr>
          <a:xfrm>
            <a:off x="4451381"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E21B5D92-6709-4A64-A648-A63F79CBF962}"/>
              </a:ext>
            </a:extLst>
          </p:cNvPr>
          <p:cNvSpPr txBox="1"/>
          <p:nvPr/>
        </p:nvSpPr>
        <p:spPr>
          <a:xfrm>
            <a:off x="4572059" y="2186110"/>
            <a:ext cx="3058350" cy="374217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运行二进制的服务程序安装包。由于不需要再检查系统环境，也不需要再编译代码，因此运行二进制的服务程序安装包应该是速度最快的步骤。如果在源码包编译阶段使用了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--prefix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参数，那么此时服务程序就会被安装到那个目录；如果没有自行使用参数定义目录的话，一般会被默认安装到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/local/bin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目录中。</a:t>
            </a:r>
          </a:p>
        </p:txBody>
      </p:sp>
      <p:sp>
        <p:nvSpPr>
          <p:cNvPr id="29" name="任意多边形: 形状 28">
            <a:extLst>
              <a:ext uri="{FF2B5EF4-FFF2-40B4-BE49-F238E27FC236}">
                <a16:creationId xmlns:a16="http://schemas.microsoft.com/office/drawing/2014/main" id="{B49AD6CB-8490-4516-A1F8-8DB539DECCAE}"/>
              </a:ext>
            </a:extLst>
          </p:cNvPr>
          <p:cNvSpPr/>
          <p:nvPr/>
        </p:nvSpPr>
        <p:spPr>
          <a:xfrm>
            <a:off x="4439533" y="1337621"/>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文本框 36">
            <a:extLst>
              <a:ext uri="{FF2B5EF4-FFF2-40B4-BE49-F238E27FC236}">
                <a16:creationId xmlns:a16="http://schemas.microsoft.com/office/drawing/2014/main" id="{AD892713-A829-43D8-814A-FC5711FFD58C}"/>
              </a:ext>
            </a:extLst>
          </p:cNvPr>
          <p:cNvSpPr txBox="1"/>
          <p:nvPr/>
        </p:nvSpPr>
        <p:spPr>
          <a:xfrm>
            <a:off x="4572058" y="1604306"/>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38" name="矩形: 圆角 37">
            <a:extLst>
              <a:ext uri="{FF2B5EF4-FFF2-40B4-BE49-F238E27FC236}">
                <a16:creationId xmlns:a16="http://schemas.microsoft.com/office/drawing/2014/main" id="{E31E8621-9872-4DF1-AC5C-86413ACEE25C}"/>
              </a:ext>
            </a:extLst>
          </p:cNvPr>
          <p:cNvSpPr/>
          <p:nvPr/>
        </p:nvSpPr>
        <p:spPr>
          <a:xfrm>
            <a:off x="8006746"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34AA58A4-189C-4805-B8D4-45F579945AE1}"/>
              </a:ext>
            </a:extLst>
          </p:cNvPr>
          <p:cNvSpPr txBox="1"/>
          <p:nvPr/>
        </p:nvSpPr>
        <p:spPr>
          <a:xfrm>
            <a:off x="8127424" y="2186110"/>
            <a:ext cx="3058350"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清理源码包临时文件。由于在安装服务程序的过程中进行了代码编译的工作，因此在安装后目录中会遗留下很多临时垃圾文件，本着尽量不要浪费磁盘存储空间的原则，可以使用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make clean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命令对临时文件进行彻底的清理。</a:t>
            </a:r>
          </a:p>
        </p:txBody>
      </p:sp>
      <p:sp>
        <p:nvSpPr>
          <p:cNvPr id="40" name="任意多边形: 形状 39">
            <a:extLst>
              <a:ext uri="{FF2B5EF4-FFF2-40B4-BE49-F238E27FC236}">
                <a16:creationId xmlns:a16="http://schemas.microsoft.com/office/drawing/2014/main" id="{141EF513-6EA5-473C-AA2E-E6BA554B7439}"/>
              </a:ext>
            </a:extLst>
          </p:cNvPr>
          <p:cNvSpPr/>
          <p:nvPr/>
        </p:nvSpPr>
        <p:spPr>
          <a:xfrm>
            <a:off x="7994898" y="1337621"/>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01CB62F7-0588-42A2-A6A4-66FE321543E3}"/>
              </a:ext>
            </a:extLst>
          </p:cNvPr>
          <p:cNvSpPr txBox="1"/>
          <p:nvPr/>
        </p:nvSpPr>
        <p:spPr>
          <a:xfrm>
            <a:off x="8127423" y="1604306"/>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5</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288993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LNMP</a:t>
            </a:r>
            <a:r>
              <a:rPr lang="zh-CN" altLang="en-US" sz="3600" b="1" dirty="0">
                <a:solidFill>
                  <a:schemeClr val="accent1"/>
                </a:solidFill>
                <a:latin typeface="微软雅黑" panose="020B0503020204020204" pitchFamily="34" charset="-122"/>
                <a:ea typeface="微软雅黑" panose="020B0503020204020204" pitchFamily="34" charset="-122"/>
              </a:rPr>
              <a:t>动态网站部署架构</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B9C94EE-C5CA-4EB8-9D3E-C8A7C8CB725B}"/>
              </a:ext>
            </a:extLst>
          </p:cNvPr>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LNMP Dynamic Website Deployment Architecture</a:t>
            </a:r>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LNMP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动态网站部署架构</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矩形: 圆角 21">
            <a:extLst>
              <a:ext uri="{FF2B5EF4-FFF2-40B4-BE49-F238E27FC236}">
                <a16:creationId xmlns:a16="http://schemas.microsoft.com/office/drawing/2014/main" id="{C16C063A-5EDF-4E9D-8F02-9292A8EB7894}"/>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F2528CE7-E220-48A0-80AC-63F7E6B433DE}"/>
              </a:ext>
            </a:extLst>
          </p:cNvPr>
          <p:cNvSpPr txBox="1"/>
          <p:nvPr/>
        </p:nvSpPr>
        <p:spPr>
          <a:xfrm>
            <a:off x="1361134"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LNMP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动态网站部署架构是一套由</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 + Nginx + MySQL + PHP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组成的动态网站系统解决方案</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LNMP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中的字母</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系统的意思，不仅可以是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RHEL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CentOS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Fedora</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，还可以是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Debian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Ubuntu</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等系统。</a:t>
            </a:r>
          </a:p>
        </p:txBody>
      </p:sp>
      <p:sp>
        <p:nvSpPr>
          <p:cNvPr id="24" name="任意多边形: 形状 23">
            <a:extLst>
              <a:ext uri="{FF2B5EF4-FFF2-40B4-BE49-F238E27FC236}">
                <a16:creationId xmlns:a16="http://schemas.microsoft.com/office/drawing/2014/main" id="{8E5F5109-7373-4B6F-8550-8D87A9782E68}"/>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9F3429F1-9E26-4ED8-9DC1-1E5E2BC1C299}"/>
              </a:ext>
            </a:extLst>
          </p:cNvPr>
          <p:cNvSpPr txBox="1"/>
          <p:nvPr/>
        </p:nvSpPr>
        <p:spPr>
          <a:xfrm>
            <a:off x="1329096" y="1811894"/>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概念</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 name="矩形: 圆角 34">
            <a:extLst>
              <a:ext uri="{FF2B5EF4-FFF2-40B4-BE49-F238E27FC236}">
                <a16:creationId xmlns:a16="http://schemas.microsoft.com/office/drawing/2014/main" id="{A68A7F61-3ACD-4E30-9D73-87FAB6FD75C5}"/>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D41D6BF3-790A-42C1-B9CF-0BCC0CE6D6BA}"/>
              </a:ext>
            </a:extLst>
          </p:cNvPr>
          <p:cNvSpPr txBox="1"/>
          <p:nvPr/>
        </p:nvSpPr>
        <p:spPr>
          <a:xfrm>
            <a:off x="6835807" y="5196423"/>
            <a:ext cx="3543932" cy="646331"/>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LNMP</a:t>
            </a:r>
            <a:r>
              <a:rPr lang="zh-CN" altLang="en-US" sz="1800" kern="100" dirty="0">
                <a:effectLst/>
                <a:latin typeface="微软雅黑" panose="020B0503020204020204" pitchFamily="34" charset="-122"/>
                <a:ea typeface="微软雅黑" panose="020B0503020204020204" pitchFamily="34" charset="-122"/>
              </a:rPr>
              <a:t>动态网站部署架构涉及的软件的</a:t>
            </a:r>
            <a:r>
              <a:rPr lang="en-US" altLang="zh-CN" sz="1800" kern="100" dirty="0">
                <a:effectLst/>
                <a:latin typeface="微软雅黑" panose="020B0503020204020204" pitchFamily="34" charset="-122"/>
                <a:ea typeface="微软雅黑" panose="020B0503020204020204" pitchFamily="34" charset="-122"/>
              </a:rPr>
              <a:t>Logo</a:t>
            </a:r>
            <a:endParaRPr lang="zh-CN" altLang="en-US" dirty="0">
              <a:latin typeface="微软雅黑" panose="020B0503020204020204" pitchFamily="34" charset="-122"/>
              <a:ea typeface="微软雅黑" panose="020B0503020204020204" pitchFamily="34" charset="-122"/>
            </a:endParaRPr>
          </a:p>
        </p:txBody>
      </p:sp>
      <p:pic>
        <p:nvPicPr>
          <p:cNvPr id="1026" name="图片 440" descr="说明: 第20章 使用LNMP架构部署动态网站环境第20章 使用LNMP架构部署动态网站环境">
            <a:extLst>
              <a:ext uri="{FF2B5EF4-FFF2-40B4-BE49-F238E27FC236}">
                <a16:creationId xmlns:a16="http://schemas.microsoft.com/office/drawing/2014/main" id="{32C496BA-2A7F-470E-BA64-1034CBDC4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962" y="2454622"/>
            <a:ext cx="4473623" cy="194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481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3815</TotalTime>
  <Words>2588</Words>
  <Application>Microsoft Office PowerPoint</Application>
  <PresentationFormat>宽屏</PresentationFormat>
  <Paragraphs>200</Paragraphs>
  <Slides>27</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郭 荣</cp:lastModifiedBy>
  <cp:revision>546</cp:revision>
  <dcterms:created xsi:type="dcterms:W3CDTF">2015-03-26T07:55:48Z</dcterms:created>
  <dcterms:modified xsi:type="dcterms:W3CDTF">2021-09-13T08:12:22Z</dcterms:modified>
  <cp:category>PPTS</cp:category>
</cp:coreProperties>
</file>